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Override1.xml" ContentType="application/vnd.openxmlformats-officedocument.themeOverr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Override2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3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4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5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Override6.xml" ContentType="application/vnd.openxmlformats-officedocument.themeOverr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7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Override8.xml" ContentType="application/vnd.openxmlformats-officedocument.themeOverr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Override9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45"/>
  </p:notesMasterIdLst>
  <p:sldIdLst>
    <p:sldId id="491" r:id="rId2"/>
    <p:sldId id="522" r:id="rId3"/>
    <p:sldId id="288" r:id="rId4"/>
    <p:sldId id="450" r:id="rId5"/>
    <p:sldId id="525" r:id="rId6"/>
    <p:sldId id="526" r:id="rId7"/>
    <p:sldId id="527" r:id="rId8"/>
    <p:sldId id="528" r:id="rId9"/>
    <p:sldId id="529" r:id="rId10"/>
    <p:sldId id="539" r:id="rId11"/>
    <p:sldId id="533" r:id="rId12"/>
    <p:sldId id="534" r:id="rId13"/>
    <p:sldId id="548" r:id="rId14"/>
    <p:sldId id="543" r:id="rId15"/>
    <p:sldId id="544" r:id="rId16"/>
    <p:sldId id="545" r:id="rId17"/>
    <p:sldId id="546" r:id="rId18"/>
    <p:sldId id="263" r:id="rId19"/>
    <p:sldId id="503" r:id="rId20"/>
    <p:sldId id="504" r:id="rId21"/>
    <p:sldId id="315" r:id="rId22"/>
    <p:sldId id="474" r:id="rId23"/>
    <p:sldId id="335" r:id="rId24"/>
    <p:sldId id="337" r:id="rId25"/>
    <p:sldId id="373" r:id="rId26"/>
    <p:sldId id="537" r:id="rId27"/>
    <p:sldId id="397" r:id="rId28"/>
    <p:sldId id="511" r:id="rId29"/>
    <p:sldId id="540" r:id="rId30"/>
    <p:sldId id="542" r:id="rId31"/>
    <p:sldId id="541" r:id="rId32"/>
    <p:sldId id="404" r:id="rId33"/>
    <p:sldId id="392" r:id="rId34"/>
    <p:sldId id="509" r:id="rId35"/>
    <p:sldId id="516" r:id="rId36"/>
    <p:sldId id="446" r:id="rId37"/>
    <p:sldId id="549" r:id="rId38"/>
    <p:sldId id="326" r:id="rId39"/>
    <p:sldId id="447" r:id="rId40"/>
    <p:sldId id="454" r:id="rId41"/>
    <p:sldId id="481" r:id="rId42"/>
    <p:sldId id="482" r:id="rId43"/>
    <p:sldId id="327" r:id="rId44"/>
  </p:sldIdLst>
  <p:sldSz cx="10969625" cy="6170613"/>
  <p:notesSz cx="6858000" cy="9144000"/>
  <p:custDataLst>
    <p:tags r:id="rId4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64"/>
    <a:srgbClr val="FFC000"/>
    <a:srgbClr val="FF5353"/>
    <a:srgbClr val="FF7D7D"/>
    <a:srgbClr val="FFE1E1"/>
    <a:srgbClr val="E6DAEE"/>
    <a:srgbClr val="B7FFD8"/>
    <a:srgbClr val="B32177"/>
    <a:srgbClr val="785998"/>
    <a:srgbClr val="5E7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15.07.2019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Add Closing Phrase</a:t>
            </a:r>
            <a:endParaRPr lang="de-DE" dirty="0"/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Chapter Title</a:t>
            </a:r>
            <a:endParaRPr lang="de-DE" dirty="0"/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de-DE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de-DE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kern="0" baseline="0" noProof="1">
                <a:solidFill>
                  <a:schemeClr val="tx1"/>
                </a:solidFill>
                <a:latin typeface="+mn-lt"/>
              </a:rPr>
              <a:t>CR/AEE1 | 2018-12-11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>
                <a:solidFill>
                  <a:srgbClr val="B2B3B5"/>
                </a:solidFill>
                <a:latin typeface="+mn-lt"/>
              </a:rPr>
              <a:t>© Robert Bosch GmbH 2018. All rights reserved, also regarding any disposal, exploitation, reproduction, editing, distribution, as well as in the event of applications for industrial property rights.</a:t>
            </a:r>
            <a:endParaRPr lang="de-DE" sz="600" kern="0" baseline="0" dirty="0">
              <a:solidFill>
                <a:srgbClr val="B2B3B5"/>
              </a:solidFill>
              <a:latin typeface="+mn-lt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>
                <a:solidFill>
                  <a:schemeClr val="tx1"/>
                </a:solidFill>
              </a:rPr>
              <a:t>%repositoryremark%</a:t>
            </a:r>
            <a:r>
              <a:rPr lang="de-DE" sz="600" kern="0" baseline="0">
                <a:solidFill>
                  <a:srgbClr val="B2B3B5"/>
                </a:solidFill>
              </a:rPr>
              <a:t>%copyright%</a:t>
            </a:r>
            <a:endParaRPr lang="de-DE" sz="600" kern="0" baseline="0" dirty="0">
              <a:solidFill>
                <a:srgbClr val="B2B3B5"/>
              </a:solidFill>
            </a:endParaRP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de-DE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7.png"/><Relationship Id="rId2" Type="http://schemas.openxmlformats.org/officeDocument/2006/relationships/tags" Target="../tags/tag5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89.xml"/><Relationship Id="rId7" Type="http://schemas.openxmlformats.org/officeDocument/2006/relationships/image" Target="../media/image2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2.xml"/><Relationship Id="rId7" Type="http://schemas.openxmlformats.org/officeDocument/2006/relationships/image" Target="../media/image30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hemeOverride" Target="../theme/themeOverride8.xml"/><Relationship Id="rId4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40.png"/><Relationship Id="rId4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9.jpg"/><Relationship Id="rId2" Type="http://schemas.openxmlformats.org/officeDocument/2006/relationships/tags" Target="../tags/tag6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1" y="5286895"/>
            <a:ext cx="10969626" cy="8837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67" y="5558523"/>
            <a:ext cx="2549012" cy="4061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456501"/>
            <a:ext cx="1981492" cy="5533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92" y="5584865"/>
            <a:ext cx="2158171" cy="39627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083951"/>
            <a:ext cx="10839450" cy="1398150"/>
          </a:xfrm>
          <a:solidFill>
            <a:schemeClr val="bg1">
              <a:alpha val="79000"/>
            </a:schemeClr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274320" tIns="0" rIns="0" bIns="0" anchor="ctr" anchorCtr="0">
            <a:noAutofit/>
          </a:bodyPr>
          <a:lstStyle/>
          <a:p>
            <a:r>
              <a:rPr lang="en-US" sz="3200" cap="none" dirty="0" smtClean="0">
                <a:solidFill>
                  <a:schemeClr val="accent1"/>
                </a:solidFill>
              </a:rPr>
              <a:t>Response-Time Analysis of ROS 2 </a:t>
            </a:r>
            <a:br>
              <a:rPr lang="en-US" sz="3200" cap="none" dirty="0" smtClean="0">
                <a:solidFill>
                  <a:schemeClr val="accent1"/>
                </a:solidFill>
              </a:rPr>
            </a:br>
            <a:r>
              <a:rPr lang="en-US" sz="3200" cap="none" dirty="0" smtClean="0">
                <a:solidFill>
                  <a:schemeClr val="accent1"/>
                </a:solidFill>
              </a:rPr>
              <a:t>Processing </a:t>
            </a:r>
            <a:r>
              <a:rPr lang="en-US" sz="3200" cap="none" dirty="0">
                <a:solidFill>
                  <a:schemeClr val="accent1"/>
                </a:solidFill>
              </a:rPr>
              <a:t>C</a:t>
            </a:r>
            <a:r>
              <a:rPr lang="en-US" sz="3200" cap="none" dirty="0" smtClean="0">
                <a:solidFill>
                  <a:schemeClr val="accent1"/>
                </a:solidFill>
              </a:rPr>
              <a:t>hains under Reservation-based </a:t>
            </a:r>
            <a:r>
              <a:rPr lang="en-US" sz="3200" cap="none" dirty="0">
                <a:solidFill>
                  <a:schemeClr val="accent1"/>
                </a:solidFill>
              </a:rPr>
              <a:t>S</a:t>
            </a:r>
            <a:r>
              <a:rPr lang="en-US" sz="3200" cap="none" dirty="0" smtClean="0">
                <a:solidFill>
                  <a:schemeClr val="accent1"/>
                </a:solidFill>
              </a:rPr>
              <a:t>cheduling</a:t>
            </a:r>
            <a:endParaRPr lang="en-US" sz="1800" cap="none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4291726"/>
            <a:ext cx="10839449" cy="476250"/>
          </a:xfrm>
          <a:prstGeom prst="rect">
            <a:avLst/>
          </a:prstGeom>
          <a:solidFill>
            <a:schemeClr val="bg1">
              <a:alpha val="79000"/>
            </a:schemeClr>
          </a:solidFill>
          <a:ln w="0">
            <a:noFill/>
          </a:ln>
          <a:effectLst/>
        </p:spPr>
        <p:txBody>
          <a:bodyPr vert="horz" wrap="square" lIns="274320" tIns="0" rIns="0" bIns="0" rtlCol="0" anchor="ctr" anchorCtr="0">
            <a:noAutofit/>
          </a:bodyPr>
          <a:lstStyle>
            <a:lvl1pPr algn="ctr" defTabSz="914333" eaLnBrk="1" latinLnBrk="0" hangingPunct="1">
              <a:lnSpc>
                <a:spcPct val="90000"/>
              </a:lnSpc>
              <a:buNone/>
              <a:defRPr sz="40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Daniel </a:t>
            </a:r>
            <a:r>
              <a:rPr lang="en-US" sz="2400" dirty="0"/>
              <a:t>Casini, </a:t>
            </a:r>
            <a:r>
              <a:rPr lang="en-US" sz="2400" b="1" dirty="0" smtClean="0"/>
              <a:t>Tobias </a:t>
            </a:r>
            <a:r>
              <a:rPr lang="en-US" sz="2400" b="1" dirty="0"/>
              <a:t>Blass</a:t>
            </a:r>
            <a:r>
              <a:rPr lang="en-US" sz="2400" dirty="0"/>
              <a:t>, </a:t>
            </a:r>
            <a:r>
              <a:rPr lang="en-US" sz="2400" dirty="0" smtClean="0"/>
              <a:t>Ingo </a:t>
            </a:r>
            <a:r>
              <a:rPr lang="en-US" sz="2400" dirty="0" err="1"/>
              <a:t>Lütkebohle</a:t>
            </a:r>
            <a:r>
              <a:rPr lang="en-US" sz="2400" dirty="0"/>
              <a:t>, </a:t>
            </a:r>
            <a:r>
              <a:rPr lang="en-US" sz="2400" dirty="0" smtClean="0"/>
              <a:t>Björn </a:t>
            </a:r>
            <a:r>
              <a:rPr lang="en-US" sz="2400" dirty="0"/>
              <a:t>Brandenburg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44" y="5559149"/>
            <a:ext cx="1299849" cy="4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source code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The Quest for a ROS 2 Response-Time Analysis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720542" y="1737441"/>
            <a:ext cx="4680769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four layers of the ROS implementation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887" t="136" b="1"/>
          <a:stretch/>
        </p:blipFill>
        <p:spPr>
          <a:xfrm>
            <a:off x="720542" y="2243420"/>
            <a:ext cx="4597162" cy="216769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45420" y="2281842"/>
            <a:ext cx="4561447" cy="210175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</a:rPr>
              <a:t>Callback execution order is </a:t>
            </a:r>
            <a:r>
              <a:rPr lang="en-US" b="1" kern="0" dirty="0" smtClean="0">
                <a:solidFill>
                  <a:srgbClr val="000000"/>
                </a:solidFill>
              </a:rPr>
              <a:t>ROS-specific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a</a:t>
            </a:r>
            <a:r>
              <a:rPr lang="en-US" kern="0" dirty="0" smtClean="0">
                <a:solidFill>
                  <a:srgbClr val="000000"/>
                </a:solidFill>
              </a:rPr>
              <a:t>nd combines properties from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kern="0" dirty="0" smtClean="0">
                <a:solidFill>
                  <a:srgbClr val="000000"/>
                </a:solidFill>
              </a:rPr>
              <a:t>Fixed-priority scheduling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FIFO scheduling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kern="0" dirty="0" smtClean="0">
                <a:solidFill>
                  <a:srgbClr val="000000"/>
                </a:solidFill>
              </a:rPr>
              <a:t>TDMA scheduling</a:t>
            </a:r>
          </a:p>
          <a:p>
            <a: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90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Why not use a framework that prioritizes real-time?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11715"/>
              </p:ext>
            </p:extLst>
          </p:nvPr>
        </p:nvGraphicFramePr>
        <p:xfrm>
          <a:off x="158837" y="1044033"/>
          <a:ext cx="10651526" cy="32936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79563">
                  <a:extLst>
                    <a:ext uri="{9D8B030D-6E8A-4147-A177-3AD203B41FA5}">
                      <a16:colId xmlns:a16="http://schemas.microsoft.com/office/drawing/2014/main" val="2141935407"/>
                    </a:ext>
                  </a:extLst>
                </a:gridCol>
                <a:gridCol w="3566353">
                  <a:extLst>
                    <a:ext uri="{9D8B030D-6E8A-4147-A177-3AD203B41FA5}">
                      <a16:colId xmlns:a16="http://schemas.microsoft.com/office/drawing/2014/main" val="2836038189"/>
                    </a:ext>
                  </a:extLst>
                </a:gridCol>
                <a:gridCol w="4805610">
                  <a:extLst>
                    <a:ext uri="{9D8B030D-6E8A-4147-A177-3AD203B41FA5}">
                      <a16:colId xmlns:a16="http://schemas.microsoft.com/office/drawing/2014/main" val="279899076"/>
                    </a:ext>
                  </a:extLst>
                </a:gridCol>
              </a:tblGrid>
              <a:tr h="366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ROS</a:t>
                      </a:r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/>
                        <a:t>real-time </a:t>
                      </a:r>
                      <a:r>
                        <a:rPr lang="en-US" b="0" baseline="0" smtClean="0"/>
                        <a:t>robotics frameworks</a:t>
                      </a:r>
                      <a:endParaRPr lang="en-US" b="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208787"/>
                  </a:ext>
                </a:extLst>
              </a:tr>
              <a:tr h="366645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Huge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Small</a:t>
                      </a:r>
                      <a:endParaRPr lang="en-US" b="1" dirty="0"/>
                    </a:p>
                  </a:txBody>
                  <a:tcPr>
                    <a:solidFill>
                      <a:srgbClr val="FF92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47019"/>
                  </a:ext>
                </a:extLst>
              </a:tr>
              <a:tr h="366645">
                <a:tc>
                  <a:txBody>
                    <a:bodyPr/>
                    <a:lstStyle/>
                    <a:p>
                      <a:r>
                        <a:rPr lang="en-US" dirty="0" smtClean="0"/>
                        <a:t>Effort to integrate third-party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solidFill>
                      <a:srgbClr val="FF92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18100"/>
                  </a:ext>
                </a:extLst>
              </a:tr>
              <a:tr h="636677"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Out-of-the-box, with ready-made models for many parts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rgbClr val="FF92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05640"/>
                  </a:ext>
                </a:extLst>
              </a:tr>
              <a:tr h="636677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Lots</a:t>
                      </a:r>
                      <a:r>
                        <a:rPr lang="en-US" baseline="0" dirty="0" smtClean="0"/>
                        <a:t> of robotics hardware comes with ROS drivers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low-level Linux drivers</a:t>
                      </a:r>
                      <a:endParaRPr lang="en-US" dirty="0"/>
                    </a:p>
                  </a:txBody>
                  <a:tcPr>
                    <a:solidFill>
                      <a:srgbClr val="FF92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53120"/>
                  </a:ext>
                </a:extLst>
              </a:tr>
              <a:tr h="366645">
                <a:tc>
                  <a:txBody>
                    <a:bodyPr/>
                    <a:lstStyle/>
                    <a:p>
                      <a:r>
                        <a:rPr lang="en-US" dirty="0" smtClean="0"/>
                        <a:t>Predictability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</a:t>
                      </a:r>
                      <a:endParaRPr lang="en-US" dirty="0"/>
                    </a:p>
                  </a:txBody>
                  <a:tcPr>
                    <a:solidFill>
                      <a:srgbClr val="FF92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13213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81484" y="4916721"/>
            <a:ext cx="4406656" cy="29495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Guess which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one people use?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70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8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9200" y="259200"/>
            <a:ext cx="10450800" cy="388800"/>
          </a:xfrm>
        </p:spPr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2371498" y="2318065"/>
            <a:ext cx="6226629" cy="1070027"/>
          </a:xfrm>
          <a:prstGeom prst="rect">
            <a:avLst/>
          </a:prstGeom>
          <a:noFill/>
          <a:ln w="603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0000"/>
                </a:solidFill>
              </a:rPr>
              <a:t>Understanding and documenting the</a:t>
            </a:r>
          </a:p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000000"/>
                </a:solidFill>
              </a:rPr>
              <a:t>ROS 2 timing behavior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371498" y="3900118"/>
            <a:ext cx="6226629" cy="1070027"/>
          </a:xfrm>
          <a:prstGeom prst="rect">
            <a:avLst/>
          </a:prstGeom>
          <a:noFill/>
          <a:ln w="603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0000"/>
                </a:solidFill>
              </a:rPr>
              <a:t>Developing an</a:t>
            </a:r>
            <a:r>
              <a:rPr lang="en-US" sz="2800" b="1" kern="0" dirty="0" smtClean="0">
                <a:solidFill>
                  <a:srgbClr val="000000"/>
                </a:solidFill>
              </a:rPr>
              <a:t> end-to-end response-time analysis </a:t>
            </a:r>
            <a:r>
              <a:rPr lang="en-US" sz="2800" kern="0" dirty="0" smtClean="0">
                <a:solidFill>
                  <a:srgbClr val="000000"/>
                </a:solidFill>
              </a:rPr>
              <a:t>for ROS 2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Make ROS 2 more predictable 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3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8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9200" y="259200"/>
            <a:ext cx="10450800" cy="388800"/>
          </a:xfrm>
        </p:spPr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2371498" y="2318065"/>
            <a:ext cx="6226629" cy="1070027"/>
          </a:xfrm>
          <a:prstGeom prst="rect">
            <a:avLst/>
          </a:prstGeom>
          <a:noFill/>
          <a:ln w="603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0000"/>
                </a:solidFill>
              </a:rPr>
              <a:t>Understanding and documenting the</a:t>
            </a:r>
          </a:p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000000"/>
                </a:solidFill>
              </a:rPr>
              <a:t>ROS 2 timing behavior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371498" y="3900118"/>
            <a:ext cx="6226629" cy="1070027"/>
          </a:xfrm>
          <a:prstGeom prst="rect">
            <a:avLst/>
          </a:prstGeom>
          <a:noFill/>
          <a:ln w="603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chemeClr val="accent6"/>
                </a:solidFill>
              </a:rPr>
              <a:t>Developing an</a:t>
            </a:r>
            <a:r>
              <a:rPr lang="en-US" sz="2800" b="1" kern="0" dirty="0" smtClean="0">
                <a:solidFill>
                  <a:schemeClr val="accent6"/>
                </a:solidFill>
              </a:rPr>
              <a:t> end-to-end response-time analysis </a:t>
            </a:r>
            <a:r>
              <a:rPr lang="en-US" sz="2800" kern="0" dirty="0" smtClean="0">
                <a:solidFill>
                  <a:schemeClr val="accent6"/>
                </a:solidFill>
              </a:rPr>
              <a:t>for ROS 2</a:t>
            </a:r>
            <a:endParaRPr lang="en-US" sz="2800" kern="0" dirty="0">
              <a:solidFill>
                <a:schemeClr val="accent6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Make ROS 2 more predictable 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1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950" y="2396061"/>
            <a:ext cx="394751" cy="394751"/>
          </a:xfrm>
          <a:prstGeom prst="rect">
            <a:avLst/>
          </a:prstGeom>
        </p:spPr>
      </p:pic>
      <p:sp>
        <p:nvSpPr>
          <p:cNvPr id="10" name="Textfeld 9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>
              <a:lnSpc>
                <a:spcPts val="23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</a:rPr>
              <a:t>ROS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931174" y="1518327"/>
            <a:ext cx="2121756" cy="1338285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1" name="Rechteck 20"/>
          <p:cNvSpPr/>
          <p:nvPr/>
        </p:nvSpPr>
        <p:spPr>
          <a:xfrm>
            <a:off x="1871330" y="1518328"/>
            <a:ext cx="1935125" cy="1338286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3" name="Rechteck 22"/>
          <p:cNvSpPr/>
          <p:nvPr/>
        </p:nvSpPr>
        <p:spPr>
          <a:xfrm>
            <a:off x="3561316" y="4120130"/>
            <a:ext cx="2265946" cy="1263269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78" name="Ellipse 77"/>
          <p:cNvSpPr/>
          <p:nvPr/>
        </p:nvSpPr>
        <p:spPr>
          <a:xfrm>
            <a:off x="6326371" y="243416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5773477" y="2441175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5345409" y="467773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4346958" y="436720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086195" y="245594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397" y="1931524"/>
            <a:ext cx="394751" cy="394751"/>
          </a:xfrm>
          <a:prstGeom prst="rect">
            <a:avLst/>
          </a:prstGeom>
        </p:spPr>
      </p:pic>
      <p:sp>
        <p:nvSpPr>
          <p:cNvPr id="26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ROS Systems consist of callbacks, grouped into nodes</a:t>
            </a:r>
            <a:endParaRPr lang="en-US" sz="28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90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950" y="2396061"/>
            <a:ext cx="394751" cy="394751"/>
          </a:xfrm>
          <a:prstGeom prst="rect">
            <a:avLst/>
          </a:prstGeom>
        </p:spPr>
      </p:pic>
      <p:sp>
        <p:nvSpPr>
          <p:cNvPr id="10" name="Textfeld 9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>
              <a:lnSpc>
                <a:spcPts val="23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</a:rPr>
              <a:t>ROS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931174" y="1518327"/>
            <a:ext cx="2121756" cy="1338285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1" name="Rechteck 20"/>
          <p:cNvSpPr/>
          <p:nvPr/>
        </p:nvSpPr>
        <p:spPr>
          <a:xfrm>
            <a:off x="1871330" y="1518328"/>
            <a:ext cx="1935125" cy="1338286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3" name="Rechteck 22"/>
          <p:cNvSpPr/>
          <p:nvPr/>
        </p:nvSpPr>
        <p:spPr>
          <a:xfrm>
            <a:off x="3561316" y="4120130"/>
            <a:ext cx="2265946" cy="1263269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78" name="Ellipse 77"/>
          <p:cNvSpPr/>
          <p:nvPr/>
        </p:nvSpPr>
        <p:spPr>
          <a:xfrm>
            <a:off x="6326371" y="243416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5773477" y="2441175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5345409" y="467773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4346958" y="436720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086195" y="245594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397" y="1931524"/>
            <a:ext cx="394751" cy="394751"/>
          </a:xfrm>
          <a:prstGeom prst="rect">
            <a:avLst/>
          </a:prstGeom>
        </p:spPr>
      </p:pic>
      <p:sp>
        <p:nvSpPr>
          <p:cNvPr id="26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Nodes communicate using topics (a pub/sub mechanism) …</a:t>
            </a:r>
            <a:endParaRPr lang="en-US" sz="2800" dirty="0"/>
          </a:p>
        </p:txBody>
      </p:sp>
      <p:sp>
        <p:nvSpPr>
          <p:cNvPr id="15" name="Rechteck 14"/>
          <p:cNvSpPr/>
          <p:nvPr/>
        </p:nvSpPr>
        <p:spPr>
          <a:xfrm>
            <a:off x="2941674" y="3226996"/>
            <a:ext cx="1034902" cy="657428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Topic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/scan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83484" y="3226993"/>
            <a:ext cx="1182592" cy="54555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Topic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/position</a:t>
            </a:r>
          </a:p>
        </p:txBody>
      </p:sp>
      <p:cxnSp>
        <p:nvCxnSpPr>
          <p:cNvPr id="17" name="Gerade Verbindung mit Pfeil 16"/>
          <p:cNvCxnSpPr>
            <a:endCxn id="15" idx="0"/>
          </p:cNvCxnSpPr>
          <p:nvPr/>
        </p:nvCxnSpPr>
        <p:spPr>
          <a:xfrm>
            <a:off x="2487827" y="2710613"/>
            <a:ext cx="971298" cy="516383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85" idx="0"/>
          </p:cNvCxnSpPr>
          <p:nvPr/>
        </p:nvCxnSpPr>
        <p:spPr>
          <a:xfrm>
            <a:off x="3976576" y="3631521"/>
            <a:ext cx="544048" cy="735683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29" idx="2"/>
          </p:cNvCxnSpPr>
          <p:nvPr/>
        </p:nvCxnSpPr>
        <p:spPr>
          <a:xfrm flipV="1">
            <a:off x="3976576" y="2594168"/>
            <a:ext cx="1109619" cy="80799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5" idx="0"/>
            <a:endCxn id="16" idx="2"/>
          </p:cNvCxnSpPr>
          <p:nvPr/>
        </p:nvCxnSpPr>
        <p:spPr>
          <a:xfrm flipV="1">
            <a:off x="4520624" y="3772544"/>
            <a:ext cx="854156" cy="594660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6" idx="0"/>
            <a:endCxn id="81" idx="3"/>
          </p:cNvCxnSpPr>
          <p:nvPr/>
        </p:nvCxnSpPr>
        <p:spPr>
          <a:xfrm flipV="1">
            <a:off x="5374780" y="2677137"/>
            <a:ext cx="449562" cy="54985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5815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950" y="2396061"/>
            <a:ext cx="394751" cy="394751"/>
          </a:xfrm>
          <a:prstGeom prst="rect">
            <a:avLst/>
          </a:prstGeom>
        </p:spPr>
      </p:pic>
      <p:sp>
        <p:nvSpPr>
          <p:cNvPr id="10" name="Textfeld 9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>
              <a:lnSpc>
                <a:spcPts val="23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</a:rPr>
              <a:t>ROS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931174" y="1518327"/>
            <a:ext cx="2121756" cy="1338285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1" name="Rechteck 20"/>
          <p:cNvSpPr/>
          <p:nvPr/>
        </p:nvSpPr>
        <p:spPr>
          <a:xfrm>
            <a:off x="1871330" y="1518328"/>
            <a:ext cx="1935125" cy="1338286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3" name="Rechteck 22"/>
          <p:cNvSpPr/>
          <p:nvPr/>
        </p:nvSpPr>
        <p:spPr>
          <a:xfrm>
            <a:off x="3561316" y="4120130"/>
            <a:ext cx="2265946" cy="1263269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78" name="Ellipse 77"/>
          <p:cNvSpPr/>
          <p:nvPr/>
        </p:nvSpPr>
        <p:spPr>
          <a:xfrm>
            <a:off x="6326371" y="243416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5773477" y="2441175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5345409" y="467773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4346958" y="436720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086195" y="245594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397" y="1931524"/>
            <a:ext cx="394751" cy="394751"/>
          </a:xfrm>
          <a:prstGeom prst="rect">
            <a:avLst/>
          </a:prstGeom>
        </p:spPr>
      </p:pic>
      <p:sp>
        <p:nvSpPr>
          <p:cNvPr id="26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… and services (remote procedure calls)</a:t>
            </a:r>
            <a:endParaRPr lang="en-US" sz="2800" dirty="0"/>
          </a:p>
        </p:txBody>
      </p:sp>
      <p:sp>
        <p:nvSpPr>
          <p:cNvPr id="15" name="Rechteck 14"/>
          <p:cNvSpPr/>
          <p:nvPr/>
        </p:nvSpPr>
        <p:spPr>
          <a:xfrm>
            <a:off x="2941674" y="3226996"/>
            <a:ext cx="1034902" cy="657428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Topic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/scan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83484" y="3226993"/>
            <a:ext cx="1182592" cy="54555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Topic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/position</a:t>
            </a:r>
          </a:p>
        </p:txBody>
      </p:sp>
      <p:cxnSp>
        <p:nvCxnSpPr>
          <p:cNvPr id="17" name="Gerade Verbindung mit Pfeil 16"/>
          <p:cNvCxnSpPr>
            <a:endCxn id="15" idx="0"/>
          </p:cNvCxnSpPr>
          <p:nvPr/>
        </p:nvCxnSpPr>
        <p:spPr>
          <a:xfrm>
            <a:off x="2487827" y="2710613"/>
            <a:ext cx="971298" cy="516383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85" idx="0"/>
          </p:cNvCxnSpPr>
          <p:nvPr/>
        </p:nvCxnSpPr>
        <p:spPr>
          <a:xfrm>
            <a:off x="3976576" y="3631521"/>
            <a:ext cx="544048" cy="735683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29" idx="2"/>
          </p:cNvCxnSpPr>
          <p:nvPr/>
        </p:nvCxnSpPr>
        <p:spPr>
          <a:xfrm flipV="1">
            <a:off x="3976576" y="2594168"/>
            <a:ext cx="1109619" cy="80799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5" idx="0"/>
            <a:endCxn id="16" idx="2"/>
          </p:cNvCxnSpPr>
          <p:nvPr/>
        </p:nvCxnSpPr>
        <p:spPr>
          <a:xfrm flipV="1">
            <a:off x="4520624" y="3772544"/>
            <a:ext cx="854156" cy="594660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6" idx="0"/>
            <a:endCxn id="81" idx="3"/>
          </p:cNvCxnSpPr>
          <p:nvPr/>
        </p:nvCxnSpPr>
        <p:spPr>
          <a:xfrm flipV="1">
            <a:off x="5374780" y="2677137"/>
            <a:ext cx="449562" cy="54985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6444822" y="3693861"/>
            <a:ext cx="1216216" cy="624260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Service /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get_map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27" name="Gerade Verbindung mit Pfeil 26"/>
          <p:cNvCxnSpPr>
            <a:stCxn id="43" idx="2"/>
            <a:endCxn id="25" idx="0"/>
          </p:cNvCxnSpPr>
          <p:nvPr/>
        </p:nvCxnSpPr>
        <p:spPr>
          <a:xfrm>
            <a:off x="6784773" y="2326275"/>
            <a:ext cx="268157" cy="136758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endCxn id="78" idx="4"/>
          </p:cNvCxnSpPr>
          <p:nvPr/>
        </p:nvCxnSpPr>
        <p:spPr>
          <a:xfrm flipH="1" flipV="1">
            <a:off x="6500037" y="2710613"/>
            <a:ext cx="284736" cy="983248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82" idx="6"/>
          </p:cNvCxnSpPr>
          <p:nvPr/>
        </p:nvCxnSpPr>
        <p:spPr>
          <a:xfrm flipV="1">
            <a:off x="5692740" y="4318121"/>
            <a:ext cx="752082" cy="497839"/>
          </a:xfrm>
          <a:prstGeom prst="straightConnector1">
            <a:avLst/>
          </a:prstGeom>
          <a:ln>
            <a:solidFill>
              <a:srgbClr val="A80163"/>
            </a:solidFill>
            <a:headEnd type="triangle"/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855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950" y="2396061"/>
            <a:ext cx="394751" cy="394751"/>
          </a:xfrm>
          <a:prstGeom prst="rect">
            <a:avLst/>
          </a:prstGeom>
        </p:spPr>
      </p:pic>
      <p:sp>
        <p:nvSpPr>
          <p:cNvPr id="10" name="Textfeld 9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>
              <a:lnSpc>
                <a:spcPts val="23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</a:rPr>
              <a:t>ROS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931174" y="1518327"/>
            <a:ext cx="2121756" cy="1338285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1" name="Rechteck 20"/>
          <p:cNvSpPr/>
          <p:nvPr/>
        </p:nvSpPr>
        <p:spPr>
          <a:xfrm>
            <a:off x="1871330" y="1518328"/>
            <a:ext cx="1935125" cy="1338286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23" name="Rechteck 22"/>
          <p:cNvSpPr/>
          <p:nvPr/>
        </p:nvSpPr>
        <p:spPr>
          <a:xfrm>
            <a:off x="3561316" y="4120130"/>
            <a:ext cx="2265946" cy="1263269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dashDot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Node</a:t>
            </a:r>
          </a:p>
        </p:txBody>
      </p:sp>
      <p:sp>
        <p:nvSpPr>
          <p:cNvPr id="78" name="Ellipse 77"/>
          <p:cNvSpPr/>
          <p:nvPr/>
        </p:nvSpPr>
        <p:spPr>
          <a:xfrm>
            <a:off x="6326371" y="243416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5773477" y="2441175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5345409" y="467773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4346958" y="436720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086195" y="245594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397" y="1931524"/>
            <a:ext cx="394751" cy="394751"/>
          </a:xfrm>
          <a:prstGeom prst="rect">
            <a:avLst/>
          </a:prstGeom>
        </p:spPr>
      </p:pic>
      <p:sp>
        <p:nvSpPr>
          <p:cNvPr id="26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Nodes are assigned to </a:t>
            </a:r>
            <a:r>
              <a:rPr lang="en-US" dirty="0" smtClean="0"/>
              <a:t>executor threads</a:t>
            </a:r>
            <a:endParaRPr lang="en-US" sz="2800" dirty="0"/>
          </a:p>
        </p:txBody>
      </p:sp>
      <p:sp>
        <p:nvSpPr>
          <p:cNvPr id="15" name="Rechteck 14"/>
          <p:cNvSpPr/>
          <p:nvPr/>
        </p:nvSpPr>
        <p:spPr>
          <a:xfrm>
            <a:off x="2941674" y="3226996"/>
            <a:ext cx="1034902" cy="657428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Topic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/scan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83484" y="3226993"/>
            <a:ext cx="1182592" cy="54555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Topic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/position</a:t>
            </a:r>
          </a:p>
        </p:txBody>
      </p:sp>
      <p:cxnSp>
        <p:nvCxnSpPr>
          <p:cNvPr id="17" name="Gerade Verbindung mit Pfeil 16"/>
          <p:cNvCxnSpPr>
            <a:endCxn id="15" idx="0"/>
          </p:cNvCxnSpPr>
          <p:nvPr/>
        </p:nvCxnSpPr>
        <p:spPr>
          <a:xfrm>
            <a:off x="2487827" y="2710613"/>
            <a:ext cx="971298" cy="516383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85" idx="0"/>
          </p:cNvCxnSpPr>
          <p:nvPr/>
        </p:nvCxnSpPr>
        <p:spPr>
          <a:xfrm>
            <a:off x="3976576" y="3631521"/>
            <a:ext cx="544048" cy="735683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29" idx="2"/>
          </p:cNvCxnSpPr>
          <p:nvPr/>
        </p:nvCxnSpPr>
        <p:spPr>
          <a:xfrm flipV="1">
            <a:off x="3976576" y="2594168"/>
            <a:ext cx="1109619" cy="80799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5" idx="0"/>
            <a:endCxn id="16" idx="2"/>
          </p:cNvCxnSpPr>
          <p:nvPr/>
        </p:nvCxnSpPr>
        <p:spPr>
          <a:xfrm flipV="1">
            <a:off x="4520624" y="3772544"/>
            <a:ext cx="854156" cy="594660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6" idx="0"/>
            <a:endCxn id="81" idx="3"/>
          </p:cNvCxnSpPr>
          <p:nvPr/>
        </p:nvCxnSpPr>
        <p:spPr>
          <a:xfrm flipV="1">
            <a:off x="5374780" y="2677137"/>
            <a:ext cx="449562" cy="54985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6444822" y="3693861"/>
            <a:ext cx="1216216" cy="624260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Service /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get_map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27" name="Gerade Verbindung mit Pfeil 26"/>
          <p:cNvCxnSpPr>
            <a:stCxn id="43" idx="2"/>
            <a:endCxn id="25" idx="0"/>
          </p:cNvCxnSpPr>
          <p:nvPr/>
        </p:nvCxnSpPr>
        <p:spPr>
          <a:xfrm>
            <a:off x="6784773" y="2326275"/>
            <a:ext cx="268157" cy="1367586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endCxn id="78" idx="4"/>
          </p:cNvCxnSpPr>
          <p:nvPr/>
        </p:nvCxnSpPr>
        <p:spPr>
          <a:xfrm flipH="1" flipV="1">
            <a:off x="6500037" y="2710613"/>
            <a:ext cx="284736" cy="983248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82" idx="6"/>
          </p:cNvCxnSpPr>
          <p:nvPr/>
        </p:nvCxnSpPr>
        <p:spPr>
          <a:xfrm flipV="1">
            <a:off x="5692740" y="4318121"/>
            <a:ext cx="752082" cy="497839"/>
          </a:xfrm>
          <a:prstGeom prst="straightConnector1">
            <a:avLst/>
          </a:prstGeom>
          <a:ln>
            <a:solidFill>
              <a:srgbClr val="A80163"/>
            </a:solidFill>
            <a:headEnd type="triangle"/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8111202" y="1036801"/>
            <a:ext cx="2288267" cy="2635182"/>
          </a:xfrm>
          <a:prstGeom prst="rect">
            <a:avLst/>
          </a:prstGeom>
          <a:noFill/>
          <a:ln w="2857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OS Process</a:t>
            </a:r>
          </a:p>
        </p:txBody>
      </p:sp>
      <p:sp>
        <p:nvSpPr>
          <p:cNvPr id="32" name="Rechteck 31"/>
          <p:cNvSpPr/>
          <p:nvPr/>
        </p:nvSpPr>
        <p:spPr>
          <a:xfrm>
            <a:off x="8111201" y="3902736"/>
            <a:ext cx="2288267" cy="1609064"/>
          </a:xfrm>
          <a:prstGeom prst="rect">
            <a:avLst/>
          </a:prstGeom>
          <a:noFill/>
          <a:ln w="2857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OS Process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8414948" y="1736348"/>
            <a:ext cx="1667726" cy="850685"/>
          </a:xfrm>
          <a:prstGeom prst="roundRect">
            <a:avLst/>
          </a:prstGeom>
          <a:noFill/>
          <a:ln w="25400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Executor Thread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8408261" y="2702410"/>
            <a:ext cx="1681100" cy="850685"/>
          </a:xfrm>
          <a:prstGeom prst="roundRect">
            <a:avLst/>
          </a:prstGeom>
          <a:noFill/>
          <a:ln w="25400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Executor Thread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8408261" y="4527060"/>
            <a:ext cx="1674413" cy="850685"/>
          </a:xfrm>
          <a:prstGeom prst="roundRect">
            <a:avLst/>
          </a:prstGeom>
          <a:noFill/>
          <a:ln w="25400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Executor Thread</a:t>
            </a:r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7064463" y="2373978"/>
            <a:ext cx="1343798" cy="1209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3806455" y="1902441"/>
            <a:ext cx="4601806" cy="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endCxn id="35" idx="1"/>
          </p:cNvCxnSpPr>
          <p:nvPr/>
        </p:nvCxnSpPr>
        <p:spPr>
          <a:xfrm>
            <a:off x="5824342" y="4948974"/>
            <a:ext cx="2583919" cy="3429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1120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>
              <a:lnSpc>
                <a:spcPts val="23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</a:rPr>
              <a:t>ROS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9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The operating system’s view</a:t>
            </a:r>
            <a:endParaRPr lang="en-US" sz="28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184003" y="1323916"/>
            <a:ext cx="8601618" cy="3924678"/>
            <a:chOff x="803181" y="1323916"/>
            <a:chExt cx="8601618" cy="3924678"/>
          </a:xfrm>
        </p:grpSpPr>
        <p:pic>
          <p:nvPicPr>
            <p:cNvPr id="97" name="Grafik 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4882" y="2983664"/>
              <a:ext cx="274320" cy="274320"/>
            </a:xfrm>
            <a:prstGeom prst="rect">
              <a:avLst/>
            </a:prstGeom>
          </p:spPr>
        </p:pic>
        <p:cxnSp>
          <p:nvCxnSpPr>
            <p:cNvPr id="22" name="Gerader Verbinder 21"/>
            <p:cNvCxnSpPr/>
            <p:nvPr/>
          </p:nvCxnSpPr>
          <p:spPr>
            <a:xfrm>
              <a:off x="4781107" y="2102883"/>
              <a:ext cx="1" cy="17309"/>
            </a:xfrm>
            <a:prstGeom prst="line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sp>
          <p:nvSpPr>
            <p:cNvPr id="86" name="Rechteck 85"/>
            <p:cNvSpPr/>
            <p:nvPr/>
          </p:nvSpPr>
          <p:spPr>
            <a:xfrm>
              <a:off x="803181" y="2352688"/>
              <a:ext cx="3156570" cy="2895906"/>
            </a:xfrm>
            <a:prstGeom prst="rect">
              <a:avLst/>
            </a:prstGeom>
            <a:noFill/>
            <a:ln w="2857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OS Process</a:t>
              </a: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907090" y="2540693"/>
              <a:ext cx="763447" cy="704773"/>
              <a:chOff x="978929" y="4378278"/>
              <a:chExt cx="763447" cy="704773"/>
            </a:xfrm>
          </p:grpSpPr>
          <p:sp>
            <p:nvSpPr>
              <p:cNvPr id="33" name="Rechteck 32"/>
              <p:cNvSpPr/>
              <p:nvPr/>
            </p:nvSpPr>
            <p:spPr>
              <a:xfrm>
                <a:off x="978929" y="4378278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1436509" y="4860826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1436508" y="4424220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906347" y="3388145"/>
              <a:ext cx="763447" cy="704773"/>
              <a:chOff x="1918236" y="4382616"/>
              <a:chExt cx="763447" cy="704773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1918236" y="4382616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2384361" y="4420894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sp>
          <p:nvSpPr>
            <p:cNvPr id="226" name="Abgerundetes Rechteck 225"/>
            <p:cNvSpPr/>
            <p:nvPr/>
          </p:nvSpPr>
          <p:spPr>
            <a:xfrm>
              <a:off x="2485276" y="4105669"/>
              <a:ext cx="1197205" cy="630096"/>
            </a:xfrm>
            <a:prstGeom prst="roundRect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IPC Layer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558173" y="4002640"/>
              <a:ext cx="970599" cy="8332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kern="0" noProof="0" dirty="0" smtClean="0">
                  <a:solidFill>
                    <a:srgbClr val="000000"/>
                  </a:solidFill>
                </a:rPr>
                <a:t>Topics</a:t>
              </a:r>
            </a:p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Services</a:t>
              </a:r>
              <a:endPara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hteck 81"/>
            <p:cNvSpPr/>
            <p:nvPr/>
          </p:nvSpPr>
          <p:spPr>
            <a:xfrm>
              <a:off x="6127194" y="2352688"/>
              <a:ext cx="3277605" cy="2895906"/>
            </a:xfrm>
            <a:prstGeom prst="rect">
              <a:avLst/>
            </a:prstGeom>
            <a:noFill/>
            <a:ln w="2857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OS Process</a:t>
              </a:r>
            </a:p>
          </p:txBody>
        </p:sp>
        <p:grpSp>
          <p:nvGrpSpPr>
            <p:cNvPr id="83" name="Gruppieren 82"/>
            <p:cNvGrpSpPr/>
            <p:nvPr/>
          </p:nvGrpSpPr>
          <p:grpSpPr>
            <a:xfrm>
              <a:off x="8494975" y="2434286"/>
              <a:ext cx="763447" cy="704773"/>
              <a:chOff x="978929" y="4378278"/>
              <a:chExt cx="763447" cy="704773"/>
            </a:xfrm>
          </p:grpSpPr>
          <p:sp>
            <p:nvSpPr>
              <p:cNvPr id="84" name="Rechteck 83"/>
              <p:cNvSpPr/>
              <p:nvPr/>
            </p:nvSpPr>
            <p:spPr>
              <a:xfrm>
                <a:off x="978929" y="4378278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1074043" y="4853186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feld 3"/>
            <p:cNvSpPr txBox="1"/>
            <p:nvPr/>
          </p:nvSpPr>
          <p:spPr>
            <a:xfrm>
              <a:off x="1538697" y="4382592"/>
              <a:ext cx="838832" cy="348252"/>
            </a:xfrm>
            <a:prstGeom prst="roundRect">
              <a:avLst/>
            </a:prstGeom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Timers</a:t>
              </a:r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2268761" y="2728559"/>
              <a:ext cx="1138558" cy="530273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6679626" y="2745315"/>
              <a:ext cx="1138558" cy="530273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090378" y="1323916"/>
              <a:ext cx="1679944" cy="2786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Linux Scheduler</a:t>
              </a:r>
            </a:p>
          </p:txBody>
        </p:sp>
        <p:cxnSp>
          <p:nvCxnSpPr>
            <p:cNvPr id="57" name="Gerade Verbindung mit Pfeil 56"/>
            <p:cNvCxnSpPr/>
            <p:nvPr/>
          </p:nvCxnSpPr>
          <p:spPr>
            <a:xfrm flipV="1">
              <a:off x="1669992" y="2983664"/>
              <a:ext cx="598224" cy="0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stCxn id="30" idx="3"/>
            </p:cNvCxnSpPr>
            <p:nvPr/>
          </p:nvCxnSpPr>
          <p:spPr>
            <a:xfrm flipV="1">
              <a:off x="1669794" y="3245466"/>
              <a:ext cx="598422" cy="495066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endCxn id="54" idx="3"/>
            </p:cNvCxnSpPr>
            <p:nvPr/>
          </p:nvCxnSpPr>
          <p:spPr>
            <a:xfrm flipH="1" flipV="1">
              <a:off x="7818184" y="3010452"/>
              <a:ext cx="676790" cy="0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bgerundetes Rechteck 74"/>
            <p:cNvSpPr/>
            <p:nvPr/>
          </p:nvSpPr>
          <p:spPr>
            <a:xfrm>
              <a:off x="6327531" y="4105669"/>
              <a:ext cx="1197205" cy="630096"/>
            </a:xfrm>
            <a:prstGeom prst="roundRect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IPC Layer</a:t>
              </a: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7656142" y="4382592"/>
              <a:ext cx="838832" cy="348252"/>
            </a:xfrm>
            <a:prstGeom prst="roundRect">
              <a:avLst/>
            </a:prstGeom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Timers</a:t>
              </a:r>
            </a:p>
          </p:txBody>
        </p:sp>
        <p:cxnSp>
          <p:nvCxnSpPr>
            <p:cNvPr id="229" name="Gerader Verbinder 228"/>
            <p:cNvCxnSpPr>
              <a:stCxn id="53" idx="0"/>
              <a:endCxn id="66" idx="2"/>
            </p:cNvCxnSpPr>
            <p:nvPr/>
          </p:nvCxnSpPr>
          <p:spPr>
            <a:xfrm flipV="1">
              <a:off x="2838040" y="1602549"/>
              <a:ext cx="2092310" cy="1126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r Verbinder 79"/>
            <p:cNvCxnSpPr>
              <a:stCxn id="54" idx="0"/>
              <a:endCxn id="66" idx="2"/>
            </p:cNvCxnSpPr>
            <p:nvPr/>
          </p:nvCxnSpPr>
          <p:spPr>
            <a:xfrm flipH="1" flipV="1">
              <a:off x="4930350" y="1602549"/>
              <a:ext cx="2318555" cy="1142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mit Pfeil 233"/>
            <p:cNvCxnSpPr>
              <a:stCxn id="226" idx="3"/>
              <a:endCxn id="17" idx="1"/>
            </p:cNvCxnSpPr>
            <p:nvPr/>
          </p:nvCxnSpPr>
          <p:spPr>
            <a:xfrm flipV="1">
              <a:off x="3682481" y="4419287"/>
              <a:ext cx="875692" cy="14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>
              <a:stCxn id="17" idx="3"/>
              <a:endCxn id="75" idx="1"/>
            </p:cNvCxnSpPr>
            <p:nvPr/>
          </p:nvCxnSpPr>
          <p:spPr>
            <a:xfrm>
              <a:off x="5528772" y="4419287"/>
              <a:ext cx="798759" cy="14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bgerundetes Rechteck 95"/>
            <p:cNvSpPr/>
            <p:nvPr/>
          </p:nvSpPr>
          <p:spPr>
            <a:xfrm>
              <a:off x="2268216" y="3359904"/>
              <a:ext cx="1138558" cy="530273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cxnSp>
          <p:nvCxnSpPr>
            <p:cNvPr id="35" name="Gerader Verbinder 34"/>
            <p:cNvCxnSpPr>
              <a:endCxn id="66" idx="2"/>
            </p:cNvCxnSpPr>
            <p:nvPr/>
          </p:nvCxnSpPr>
          <p:spPr>
            <a:xfrm flipV="1">
              <a:off x="3384278" y="1602549"/>
              <a:ext cx="1546072" cy="1785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7708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42" name="Textfeld 9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xfrm>
            <a:off x="259200" y="259200"/>
            <a:ext cx="10450800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>
              <a:lnSpc>
                <a:spcPts val="23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</a:rPr>
              <a:t>Understanding ROS’s Timing Behavior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Who determines the execution order?</a:t>
            </a:r>
            <a:endParaRPr lang="en-US" sz="28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184003" y="1201360"/>
            <a:ext cx="8601618" cy="4047234"/>
            <a:chOff x="803181" y="1201360"/>
            <a:chExt cx="8601618" cy="4047234"/>
          </a:xfrm>
        </p:grpSpPr>
        <p:sp>
          <p:nvSpPr>
            <p:cNvPr id="54" name="Textfeld 53"/>
            <p:cNvSpPr txBox="1"/>
            <p:nvPr/>
          </p:nvSpPr>
          <p:spPr>
            <a:xfrm>
              <a:off x="4101260" y="2881157"/>
              <a:ext cx="1893082" cy="804909"/>
            </a:xfrm>
            <a:prstGeom prst="rect">
              <a:avLst/>
            </a:prstGeom>
            <a:solidFill>
              <a:srgbClr val="C00000">
                <a:alpha val="13000"/>
              </a:srgbClr>
            </a:solidFill>
            <a:ln w="34925">
              <a:solidFill>
                <a:srgbClr val="C0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algn="ctr" fontAlgn="auto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defRPr sz="2800" kern="0">
                  <a:solidFill>
                    <a:srgbClr val="000000"/>
                  </a:solidFill>
                </a:defRPr>
              </a:lvl1pPr>
            </a:lstStyle>
            <a:p>
              <a:r>
                <a:rPr lang="en-US" sz="2000" dirty="0" smtClean="0"/>
                <a:t>Controls callback order</a:t>
              </a:r>
              <a:endParaRPr lang="en-US" sz="20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6384658" y="1201360"/>
              <a:ext cx="2763077" cy="565850"/>
            </a:xfrm>
            <a:prstGeom prst="rect">
              <a:avLst/>
            </a:prstGeom>
            <a:solidFill>
              <a:srgbClr val="C00000">
                <a:alpha val="13000"/>
              </a:srgbClr>
            </a:solidFill>
            <a:ln w="34925">
              <a:solidFill>
                <a:srgbClr val="C0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algn="ctr" fontAlgn="auto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defRPr sz="2000" kern="0">
                  <a:solidFill>
                    <a:srgbClr val="000000"/>
                  </a:solidFill>
                </a:defRPr>
              </a:lvl1pPr>
            </a:lstStyle>
            <a:p>
              <a:r>
                <a:rPr lang="en-US" dirty="0"/>
                <a:t>Controls executor </a:t>
              </a:r>
              <a:r>
                <a:rPr lang="en-US" dirty="0" smtClean="0"/>
                <a:t>scheduling</a:t>
              </a:r>
              <a:endParaRPr lang="en-US" dirty="0"/>
            </a:p>
          </p:txBody>
        </p:sp>
        <p:cxnSp>
          <p:nvCxnSpPr>
            <p:cNvPr id="13" name="Gerader Verbinder 12"/>
            <p:cNvCxnSpPr>
              <a:stCxn id="57" idx="1"/>
              <a:endCxn id="5" idx="3"/>
            </p:cNvCxnSpPr>
            <p:nvPr/>
          </p:nvCxnSpPr>
          <p:spPr>
            <a:xfrm flipH="1" flipV="1">
              <a:off x="5881674" y="1483652"/>
              <a:ext cx="502984" cy="63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>
              <a:stCxn id="97" idx="3"/>
              <a:endCxn id="54" idx="1"/>
            </p:cNvCxnSpPr>
            <p:nvPr/>
          </p:nvCxnSpPr>
          <p:spPr>
            <a:xfrm>
              <a:off x="3407319" y="2993696"/>
              <a:ext cx="693941" cy="28991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882" y="2983664"/>
              <a:ext cx="274320" cy="274320"/>
            </a:xfrm>
            <a:prstGeom prst="rect">
              <a:avLst/>
            </a:prstGeom>
          </p:spPr>
        </p:pic>
        <p:cxnSp>
          <p:nvCxnSpPr>
            <p:cNvPr id="67" name="Gerader Verbinder 66"/>
            <p:cNvCxnSpPr/>
            <p:nvPr/>
          </p:nvCxnSpPr>
          <p:spPr>
            <a:xfrm>
              <a:off x="4781107" y="2102883"/>
              <a:ext cx="1" cy="17309"/>
            </a:xfrm>
            <a:prstGeom prst="line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sp>
          <p:nvSpPr>
            <p:cNvPr id="68" name="Rechteck 67"/>
            <p:cNvSpPr/>
            <p:nvPr/>
          </p:nvSpPr>
          <p:spPr>
            <a:xfrm>
              <a:off x="803181" y="2352688"/>
              <a:ext cx="3156570" cy="2895906"/>
            </a:xfrm>
            <a:prstGeom prst="rect">
              <a:avLst/>
            </a:prstGeom>
            <a:noFill/>
            <a:ln w="2857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OS Process</a:t>
              </a:r>
            </a:p>
          </p:txBody>
        </p:sp>
        <p:grpSp>
          <p:nvGrpSpPr>
            <p:cNvPr id="69" name="Gruppieren 68"/>
            <p:cNvGrpSpPr/>
            <p:nvPr/>
          </p:nvGrpSpPr>
          <p:grpSpPr>
            <a:xfrm>
              <a:off x="907090" y="2540693"/>
              <a:ext cx="763447" cy="704773"/>
              <a:chOff x="978929" y="4378278"/>
              <a:chExt cx="763447" cy="704773"/>
            </a:xfrm>
          </p:grpSpPr>
          <p:sp>
            <p:nvSpPr>
              <p:cNvPr id="70" name="Rechteck 69"/>
              <p:cNvSpPr/>
              <p:nvPr/>
            </p:nvSpPr>
            <p:spPr>
              <a:xfrm>
                <a:off x="978929" y="4378278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436509" y="4860826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436508" y="4424220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906347" y="3388145"/>
              <a:ext cx="763447" cy="704773"/>
              <a:chOff x="1918236" y="4382616"/>
              <a:chExt cx="763447" cy="704773"/>
            </a:xfrm>
          </p:grpSpPr>
          <p:sp>
            <p:nvSpPr>
              <p:cNvPr id="75" name="Rechteck 74"/>
              <p:cNvSpPr/>
              <p:nvPr/>
            </p:nvSpPr>
            <p:spPr>
              <a:xfrm>
                <a:off x="1918236" y="4382616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2384361" y="4420894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sp>
          <p:nvSpPr>
            <p:cNvPr id="78" name="Abgerundetes Rechteck 77"/>
            <p:cNvSpPr/>
            <p:nvPr/>
          </p:nvSpPr>
          <p:spPr>
            <a:xfrm>
              <a:off x="2485276" y="4105669"/>
              <a:ext cx="1197205" cy="630096"/>
            </a:xfrm>
            <a:prstGeom prst="roundRect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IPC Layer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558173" y="4002640"/>
              <a:ext cx="970599" cy="8332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kern="0" noProof="0" dirty="0" smtClean="0">
                  <a:solidFill>
                    <a:srgbClr val="000000"/>
                  </a:solidFill>
                </a:rPr>
                <a:t>Topics</a:t>
              </a:r>
            </a:p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Services</a:t>
              </a:r>
              <a:endPara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6127194" y="2352688"/>
              <a:ext cx="3277605" cy="2895906"/>
            </a:xfrm>
            <a:prstGeom prst="rect">
              <a:avLst/>
            </a:prstGeom>
            <a:noFill/>
            <a:ln w="2857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OS Process</a:t>
              </a:r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8494975" y="2434286"/>
              <a:ext cx="763447" cy="704773"/>
              <a:chOff x="978929" y="4378278"/>
              <a:chExt cx="763447" cy="704773"/>
            </a:xfrm>
          </p:grpSpPr>
          <p:sp>
            <p:nvSpPr>
              <p:cNvPr id="89" name="Rechteck 88"/>
              <p:cNvSpPr/>
              <p:nvPr/>
            </p:nvSpPr>
            <p:spPr>
              <a:xfrm>
                <a:off x="978929" y="4378278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074043" y="4853186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sp>
          <p:nvSpPr>
            <p:cNvPr id="91" name="Textfeld 90"/>
            <p:cNvSpPr txBox="1"/>
            <p:nvPr/>
          </p:nvSpPr>
          <p:spPr>
            <a:xfrm>
              <a:off x="1538697" y="4382592"/>
              <a:ext cx="838832" cy="348252"/>
            </a:xfrm>
            <a:prstGeom prst="roundRect">
              <a:avLst/>
            </a:prstGeom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Timers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2268761" y="2728559"/>
              <a:ext cx="1138558" cy="530273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99" name="Abgerundetes Rechteck 98"/>
            <p:cNvSpPr/>
            <p:nvPr/>
          </p:nvSpPr>
          <p:spPr>
            <a:xfrm>
              <a:off x="6679626" y="2745315"/>
              <a:ext cx="1138558" cy="530273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4090378" y="1323916"/>
              <a:ext cx="1679944" cy="2786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Linux Scheduler</a:t>
              </a:r>
            </a:p>
          </p:txBody>
        </p:sp>
        <p:cxnSp>
          <p:nvCxnSpPr>
            <p:cNvPr id="101" name="Gerade Verbindung mit Pfeil 100"/>
            <p:cNvCxnSpPr/>
            <p:nvPr/>
          </p:nvCxnSpPr>
          <p:spPr>
            <a:xfrm flipV="1">
              <a:off x="1669992" y="2983664"/>
              <a:ext cx="598224" cy="0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>
              <a:stCxn id="75" idx="3"/>
            </p:cNvCxnSpPr>
            <p:nvPr/>
          </p:nvCxnSpPr>
          <p:spPr>
            <a:xfrm flipV="1">
              <a:off x="1669794" y="3245466"/>
              <a:ext cx="598422" cy="495066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>
              <a:endCxn id="99" idx="3"/>
            </p:cNvCxnSpPr>
            <p:nvPr/>
          </p:nvCxnSpPr>
          <p:spPr>
            <a:xfrm flipH="1" flipV="1">
              <a:off x="7818184" y="3010452"/>
              <a:ext cx="676790" cy="0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Abgerundetes Rechteck 107"/>
            <p:cNvSpPr/>
            <p:nvPr/>
          </p:nvSpPr>
          <p:spPr>
            <a:xfrm>
              <a:off x="6327531" y="4105669"/>
              <a:ext cx="1197205" cy="630096"/>
            </a:xfrm>
            <a:prstGeom prst="roundRect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IPC Layer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656142" y="4382592"/>
              <a:ext cx="838832" cy="348252"/>
            </a:xfrm>
            <a:prstGeom prst="roundRect">
              <a:avLst/>
            </a:prstGeom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Timers</a:t>
              </a:r>
            </a:p>
          </p:txBody>
        </p:sp>
        <p:cxnSp>
          <p:nvCxnSpPr>
            <p:cNvPr id="111" name="Gerader Verbinder 110"/>
            <p:cNvCxnSpPr>
              <a:stCxn id="97" idx="0"/>
              <a:endCxn id="5" idx="2"/>
            </p:cNvCxnSpPr>
            <p:nvPr/>
          </p:nvCxnSpPr>
          <p:spPr>
            <a:xfrm flipV="1">
              <a:off x="2838040" y="1643388"/>
              <a:ext cx="2092310" cy="1085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>
              <a:stCxn id="99" idx="0"/>
              <a:endCxn id="5" idx="2"/>
            </p:cNvCxnSpPr>
            <p:nvPr/>
          </p:nvCxnSpPr>
          <p:spPr>
            <a:xfrm flipH="1" flipV="1">
              <a:off x="4930350" y="1643388"/>
              <a:ext cx="2318555" cy="1101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78" idx="3"/>
              <a:endCxn id="79" idx="1"/>
            </p:cNvCxnSpPr>
            <p:nvPr/>
          </p:nvCxnSpPr>
          <p:spPr>
            <a:xfrm flipV="1">
              <a:off x="3682481" y="4419287"/>
              <a:ext cx="875692" cy="14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>
              <a:stCxn id="79" idx="3"/>
              <a:endCxn id="108" idx="1"/>
            </p:cNvCxnSpPr>
            <p:nvPr/>
          </p:nvCxnSpPr>
          <p:spPr>
            <a:xfrm>
              <a:off x="5528772" y="4419287"/>
              <a:ext cx="798759" cy="14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Abgerundetes Rechteck 114"/>
            <p:cNvSpPr/>
            <p:nvPr/>
          </p:nvSpPr>
          <p:spPr>
            <a:xfrm>
              <a:off x="2268216" y="3359904"/>
              <a:ext cx="1138558" cy="530273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5" name="Abgerundetes Rechteck 4"/>
            <p:cNvSpPr/>
            <p:nvPr/>
          </p:nvSpPr>
          <p:spPr>
            <a:xfrm>
              <a:off x="3979025" y="1323916"/>
              <a:ext cx="1902649" cy="319472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cxnSp>
          <p:nvCxnSpPr>
            <p:cNvPr id="116" name="Gerader Verbinder 115"/>
            <p:cNvCxnSpPr>
              <a:stCxn id="115" idx="3"/>
              <a:endCxn id="54" idx="1"/>
            </p:cNvCxnSpPr>
            <p:nvPr/>
          </p:nvCxnSpPr>
          <p:spPr>
            <a:xfrm flipV="1">
              <a:off x="3406774" y="3283612"/>
              <a:ext cx="694486" cy="34142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r Verbinder 116"/>
            <p:cNvCxnSpPr>
              <a:stCxn id="99" idx="1"/>
              <a:endCxn id="54" idx="3"/>
            </p:cNvCxnSpPr>
            <p:nvPr/>
          </p:nvCxnSpPr>
          <p:spPr>
            <a:xfrm flipH="1">
              <a:off x="5994342" y="3010452"/>
              <a:ext cx="685284" cy="2731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>
              <a:endCxn id="5" idx="2"/>
            </p:cNvCxnSpPr>
            <p:nvPr/>
          </p:nvCxnSpPr>
          <p:spPr>
            <a:xfrm flipV="1">
              <a:off x="3372958" y="1643388"/>
              <a:ext cx="1557392" cy="1729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13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This Paper in a Nutshell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9" y="341556"/>
            <a:ext cx="2101875" cy="17351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4565" y="1036800"/>
            <a:ext cx="5280454" cy="593125"/>
          </a:xfrm>
          <a:prstGeom prst="rect">
            <a:avLst/>
          </a:prstGeom>
          <a:noFill/>
          <a:ln w="31750">
            <a:noFill/>
          </a:ln>
        </p:spPr>
        <p:txBody>
          <a:bodyPr wrap="square" lIns="274320" tIns="0" rIns="0" bIns="0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Robots are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complex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cyber-physical systems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subject to real-time constraints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4565" y="2343168"/>
            <a:ext cx="5181600" cy="1201503"/>
          </a:xfrm>
          <a:prstGeom prst="rect">
            <a:avLst/>
          </a:prstGeom>
          <a:noFill/>
          <a:ln w="31750">
            <a:noFill/>
          </a:ln>
        </p:spPr>
        <p:txBody>
          <a:bodyPr wrap="square" lIns="274320" tIns="0" rIns="0" bIns="0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most popular robotics framework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not based on real-time system models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response-time analysis exists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4565" y="4160667"/>
            <a:ext cx="9656695" cy="1112107"/>
          </a:xfrm>
          <a:prstGeom prst="rect">
            <a:avLst/>
          </a:prstGeom>
          <a:noFill/>
          <a:ln w="31750">
            <a:noFill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r>
              <a:rPr lang="en-US" b="1" dirty="0"/>
              <a:t>This work:</a:t>
            </a:r>
          </a:p>
          <a:p>
            <a:r>
              <a:rPr lang="en-US" sz="2000" dirty="0"/>
              <a:t>Understand the surprising and undocumented timing behavior of </a:t>
            </a:r>
            <a:r>
              <a:rPr lang="en-US" sz="2000" dirty="0" smtClean="0"/>
              <a:t>ROS</a:t>
            </a:r>
            <a:endParaRPr lang="en-US" sz="2000" dirty="0"/>
          </a:p>
          <a:p>
            <a:r>
              <a:rPr lang="en-US" sz="2000" dirty="0"/>
              <a:t>Develop a response-time </a:t>
            </a:r>
            <a:r>
              <a:rPr lang="en-US" sz="2000" dirty="0" smtClean="0"/>
              <a:t>analysis that is aware of </a:t>
            </a:r>
            <a:r>
              <a:rPr lang="en-US" sz="2000" dirty="0"/>
              <a:t>ROS’s quirks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7791" y="2383142"/>
            <a:ext cx="2449327" cy="163286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91679" y="2070449"/>
            <a:ext cx="2101875" cy="272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i="1" dirty="0"/>
              <a:t>https://robots.ros.org/robonaut2/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997791" y="4034890"/>
            <a:ext cx="2449327" cy="272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i="1" dirty="0"/>
              <a:t>https://robots.ros.org/innok-heros/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2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20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184003" y="1062147"/>
            <a:ext cx="8601618" cy="4186447"/>
            <a:chOff x="803181" y="1062147"/>
            <a:chExt cx="8601618" cy="4186447"/>
          </a:xfrm>
        </p:grpSpPr>
        <p:sp>
          <p:nvSpPr>
            <p:cNvPr id="54" name="Textfeld 53"/>
            <p:cNvSpPr txBox="1"/>
            <p:nvPr/>
          </p:nvSpPr>
          <p:spPr>
            <a:xfrm>
              <a:off x="4101260" y="2728559"/>
              <a:ext cx="1893082" cy="1274081"/>
            </a:xfrm>
            <a:prstGeom prst="rect">
              <a:avLst/>
            </a:prstGeom>
            <a:solidFill>
              <a:srgbClr val="C00000">
                <a:alpha val="13000"/>
              </a:srgbClr>
            </a:solidFill>
            <a:ln w="34925">
              <a:solidFill>
                <a:srgbClr val="C0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algn="ctr" fontAlgn="auto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defRPr sz="2800" kern="0">
                  <a:solidFill>
                    <a:srgbClr val="000000"/>
                  </a:solidFill>
                </a:defRPr>
              </a:lvl1pPr>
            </a:lstStyle>
            <a:p>
              <a:r>
                <a:rPr lang="en-US" sz="2000" b="1" dirty="0"/>
                <a:t>ROS-specific, </a:t>
              </a:r>
              <a:r>
                <a:rPr lang="en-US" sz="2000" dirty="0" smtClean="0"/>
                <a:t>undocumented</a:t>
              </a:r>
              <a:endParaRPr lang="en-US" sz="20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6384658" y="1062147"/>
              <a:ext cx="2763077" cy="705063"/>
            </a:xfrm>
            <a:prstGeom prst="rect">
              <a:avLst/>
            </a:prstGeom>
            <a:solidFill>
              <a:srgbClr val="00B050">
                <a:alpha val="13000"/>
              </a:srgbClr>
            </a:solidFill>
            <a:ln w="34925">
              <a:solidFill>
                <a:srgbClr val="00B05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algn="ctr" fontAlgn="auto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defRPr sz="2000" b="1" kern="0">
                  <a:solidFill>
                    <a:srgbClr val="000000"/>
                  </a:solidFill>
                </a:defRPr>
              </a:lvl1pPr>
            </a:lstStyle>
            <a:p>
              <a:r>
                <a:rPr lang="en-US" dirty="0"/>
                <a:t>well </a:t>
              </a:r>
              <a:r>
                <a:rPr lang="en-US" dirty="0" smtClean="0"/>
                <a:t>understood</a:t>
              </a:r>
            </a:p>
            <a:p>
              <a:r>
                <a:rPr lang="en-US" b="0" dirty="0" smtClean="0"/>
                <a:t>(</a:t>
              </a:r>
              <a:r>
                <a:rPr lang="en-US" b="0" i="1" dirty="0" smtClean="0"/>
                <a:t>SCHED_DEADLINE</a:t>
              </a:r>
              <a:r>
                <a:rPr lang="en-US" b="0" dirty="0" smtClean="0"/>
                <a:t>)</a:t>
              </a:r>
              <a:endParaRPr lang="en-US" b="0" dirty="0"/>
            </a:p>
          </p:txBody>
        </p:sp>
        <p:cxnSp>
          <p:nvCxnSpPr>
            <p:cNvPr id="13" name="Gerader Verbinder 12"/>
            <p:cNvCxnSpPr>
              <a:stCxn id="57" idx="1"/>
              <a:endCxn id="5" idx="3"/>
            </p:cNvCxnSpPr>
            <p:nvPr/>
          </p:nvCxnSpPr>
          <p:spPr>
            <a:xfrm flipH="1">
              <a:off x="5881674" y="1414679"/>
              <a:ext cx="502984" cy="6897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>
              <a:stCxn id="97" idx="3"/>
              <a:endCxn id="54" idx="1"/>
            </p:cNvCxnSpPr>
            <p:nvPr/>
          </p:nvCxnSpPr>
          <p:spPr>
            <a:xfrm>
              <a:off x="3407319" y="2993696"/>
              <a:ext cx="693941" cy="28991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882" y="2983664"/>
              <a:ext cx="274320" cy="274320"/>
            </a:xfrm>
            <a:prstGeom prst="rect">
              <a:avLst/>
            </a:prstGeom>
          </p:spPr>
        </p:pic>
        <p:cxnSp>
          <p:nvCxnSpPr>
            <p:cNvPr id="67" name="Gerader Verbinder 66"/>
            <p:cNvCxnSpPr/>
            <p:nvPr/>
          </p:nvCxnSpPr>
          <p:spPr>
            <a:xfrm>
              <a:off x="4781107" y="2102883"/>
              <a:ext cx="1" cy="17309"/>
            </a:xfrm>
            <a:prstGeom prst="line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sp>
          <p:nvSpPr>
            <p:cNvPr id="68" name="Rechteck 67"/>
            <p:cNvSpPr/>
            <p:nvPr/>
          </p:nvSpPr>
          <p:spPr>
            <a:xfrm>
              <a:off x="803181" y="2352688"/>
              <a:ext cx="3156570" cy="2895906"/>
            </a:xfrm>
            <a:prstGeom prst="rect">
              <a:avLst/>
            </a:prstGeom>
            <a:noFill/>
            <a:ln w="2857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OS Process</a:t>
              </a:r>
            </a:p>
          </p:txBody>
        </p:sp>
        <p:grpSp>
          <p:nvGrpSpPr>
            <p:cNvPr id="69" name="Gruppieren 68"/>
            <p:cNvGrpSpPr/>
            <p:nvPr/>
          </p:nvGrpSpPr>
          <p:grpSpPr>
            <a:xfrm>
              <a:off x="907090" y="2540693"/>
              <a:ext cx="763447" cy="704773"/>
              <a:chOff x="978929" y="4378278"/>
              <a:chExt cx="763447" cy="704773"/>
            </a:xfrm>
          </p:grpSpPr>
          <p:sp>
            <p:nvSpPr>
              <p:cNvPr id="70" name="Rechteck 69"/>
              <p:cNvSpPr/>
              <p:nvPr/>
            </p:nvSpPr>
            <p:spPr>
              <a:xfrm>
                <a:off x="978929" y="4378278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436509" y="4860826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436508" y="4424220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906347" y="3388145"/>
              <a:ext cx="763447" cy="704773"/>
              <a:chOff x="1918236" y="4382616"/>
              <a:chExt cx="763447" cy="704773"/>
            </a:xfrm>
          </p:grpSpPr>
          <p:sp>
            <p:nvSpPr>
              <p:cNvPr id="75" name="Rechteck 74"/>
              <p:cNvSpPr/>
              <p:nvPr/>
            </p:nvSpPr>
            <p:spPr>
              <a:xfrm>
                <a:off x="1918236" y="4382616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2384361" y="4420894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sp>
          <p:nvSpPr>
            <p:cNvPr id="78" name="Abgerundetes Rechteck 77"/>
            <p:cNvSpPr/>
            <p:nvPr/>
          </p:nvSpPr>
          <p:spPr>
            <a:xfrm>
              <a:off x="2485276" y="4105669"/>
              <a:ext cx="1197205" cy="630096"/>
            </a:xfrm>
            <a:prstGeom prst="roundRect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IPC Layer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558173" y="4002640"/>
              <a:ext cx="970599" cy="83329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kern="0" noProof="0" dirty="0" smtClean="0">
                  <a:solidFill>
                    <a:srgbClr val="000000"/>
                  </a:solidFill>
                </a:rPr>
                <a:t>Topics</a:t>
              </a:r>
            </a:p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Services</a:t>
              </a:r>
              <a:endPara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6127194" y="2352688"/>
              <a:ext cx="3277605" cy="2895906"/>
            </a:xfrm>
            <a:prstGeom prst="rect">
              <a:avLst/>
            </a:prstGeom>
            <a:noFill/>
            <a:ln w="2857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b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OS Process</a:t>
              </a:r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8494975" y="2434286"/>
              <a:ext cx="763447" cy="704773"/>
              <a:chOff x="978929" y="4378278"/>
              <a:chExt cx="763447" cy="704773"/>
            </a:xfrm>
          </p:grpSpPr>
          <p:sp>
            <p:nvSpPr>
              <p:cNvPr id="89" name="Rechteck 88"/>
              <p:cNvSpPr/>
              <p:nvPr/>
            </p:nvSpPr>
            <p:spPr>
              <a:xfrm>
                <a:off x="978929" y="4378278"/>
                <a:ext cx="763447" cy="704773"/>
              </a:xfrm>
              <a:prstGeom prst="rect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074043" y="4853186"/>
                <a:ext cx="181355" cy="195167"/>
              </a:xfrm>
              <a:prstGeom prst="ellipse">
                <a:avLst/>
              </a:prstGeom>
              <a:noFill/>
              <a:ln w="9525" cap="flat" cmpd="sng" algn="ctr">
                <a:solidFill>
                  <a:srgbClr val="3F13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sp>
          <p:nvSpPr>
            <p:cNvPr id="91" name="Textfeld 90"/>
            <p:cNvSpPr txBox="1"/>
            <p:nvPr/>
          </p:nvSpPr>
          <p:spPr>
            <a:xfrm>
              <a:off x="1538697" y="4382592"/>
              <a:ext cx="838832" cy="348252"/>
            </a:xfrm>
            <a:prstGeom prst="roundRect">
              <a:avLst/>
            </a:prstGeom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Timers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2268761" y="2728559"/>
              <a:ext cx="1138558" cy="530273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99" name="Abgerundetes Rechteck 98"/>
            <p:cNvSpPr/>
            <p:nvPr/>
          </p:nvSpPr>
          <p:spPr>
            <a:xfrm>
              <a:off x="6679626" y="2745315"/>
              <a:ext cx="1138558" cy="530273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4090378" y="1323916"/>
              <a:ext cx="1679944" cy="2786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Linux Scheduler</a:t>
              </a:r>
            </a:p>
          </p:txBody>
        </p:sp>
        <p:cxnSp>
          <p:nvCxnSpPr>
            <p:cNvPr id="101" name="Gerade Verbindung mit Pfeil 100"/>
            <p:cNvCxnSpPr/>
            <p:nvPr/>
          </p:nvCxnSpPr>
          <p:spPr>
            <a:xfrm flipV="1">
              <a:off x="1669992" y="2983664"/>
              <a:ext cx="598224" cy="0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>
              <a:stCxn id="75" idx="3"/>
            </p:cNvCxnSpPr>
            <p:nvPr/>
          </p:nvCxnSpPr>
          <p:spPr>
            <a:xfrm flipV="1">
              <a:off x="1669794" y="3245466"/>
              <a:ext cx="598422" cy="495066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>
              <a:endCxn id="99" idx="3"/>
            </p:cNvCxnSpPr>
            <p:nvPr/>
          </p:nvCxnSpPr>
          <p:spPr>
            <a:xfrm flipH="1" flipV="1">
              <a:off x="7818184" y="3010452"/>
              <a:ext cx="676790" cy="0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Abgerundetes Rechteck 107"/>
            <p:cNvSpPr/>
            <p:nvPr/>
          </p:nvSpPr>
          <p:spPr>
            <a:xfrm>
              <a:off x="6327531" y="4105669"/>
              <a:ext cx="1197205" cy="630096"/>
            </a:xfrm>
            <a:prstGeom prst="roundRect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IPC Layer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656142" y="4382592"/>
              <a:ext cx="838832" cy="348252"/>
            </a:xfrm>
            <a:prstGeom prst="roundRect">
              <a:avLst/>
            </a:prstGeom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Timers</a:t>
              </a:r>
            </a:p>
          </p:txBody>
        </p:sp>
        <p:cxnSp>
          <p:nvCxnSpPr>
            <p:cNvPr id="111" name="Gerader Verbinder 110"/>
            <p:cNvCxnSpPr>
              <a:stCxn id="97" idx="0"/>
              <a:endCxn id="5" idx="2"/>
            </p:cNvCxnSpPr>
            <p:nvPr/>
          </p:nvCxnSpPr>
          <p:spPr>
            <a:xfrm flipV="1">
              <a:off x="2838040" y="1643388"/>
              <a:ext cx="2092310" cy="1085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>
              <a:stCxn id="99" idx="0"/>
              <a:endCxn id="5" idx="2"/>
            </p:cNvCxnSpPr>
            <p:nvPr/>
          </p:nvCxnSpPr>
          <p:spPr>
            <a:xfrm flipH="1" flipV="1">
              <a:off x="4930350" y="1643388"/>
              <a:ext cx="2318555" cy="1101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>
              <a:stCxn id="78" idx="3"/>
              <a:endCxn id="79" idx="1"/>
            </p:cNvCxnSpPr>
            <p:nvPr/>
          </p:nvCxnSpPr>
          <p:spPr>
            <a:xfrm flipV="1">
              <a:off x="3682481" y="4419287"/>
              <a:ext cx="875692" cy="14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>
              <a:stCxn id="79" idx="3"/>
              <a:endCxn id="108" idx="1"/>
            </p:cNvCxnSpPr>
            <p:nvPr/>
          </p:nvCxnSpPr>
          <p:spPr>
            <a:xfrm>
              <a:off x="5528772" y="4419287"/>
              <a:ext cx="798759" cy="14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Abgerundetes Rechteck 114"/>
            <p:cNvSpPr/>
            <p:nvPr/>
          </p:nvSpPr>
          <p:spPr>
            <a:xfrm>
              <a:off x="2268216" y="3359904"/>
              <a:ext cx="1138558" cy="530273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Executor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kern="0" dirty="0" smtClean="0">
                  <a:solidFill>
                    <a:srgbClr val="000000"/>
                  </a:solidFill>
                  <a:latin typeface="Bosch Office Sans"/>
                </a:rPr>
                <a:t>Thread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5" name="Abgerundetes Rechteck 4"/>
            <p:cNvSpPr/>
            <p:nvPr/>
          </p:nvSpPr>
          <p:spPr>
            <a:xfrm>
              <a:off x="3979025" y="1323916"/>
              <a:ext cx="1902649" cy="319472"/>
            </a:xfrm>
            <a:prstGeom prst="roundRect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cxnSp>
          <p:nvCxnSpPr>
            <p:cNvPr id="116" name="Gerader Verbinder 115"/>
            <p:cNvCxnSpPr>
              <a:stCxn id="115" idx="3"/>
              <a:endCxn id="54" idx="1"/>
            </p:cNvCxnSpPr>
            <p:nvPr/>
          </p:nvCxnSpPr>
          <p:spPr>
            <a:xfrm flipV="1">
              <a:off x="3406774" y="3283612"/>
              <a:ext cx="694486" cy="34142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r Verbinder 116"/>
            <p:cNvCxnSpPr>
              <a:stCxn id="99" idx="1"/>
              <a:endCxn id="54" idx="3"/>
            </p:cNvCxnSpPr>
            <p:nvPr/>
          </p:nvCxnSpPr>
          <p:spPr>
            <a:xfrm flipH="1">
              <a:off x="5994342" y="3010452"/>
              <a:ext cx="685284" cy="2731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>
              <a:endCxn id="5" idx="2"/>
            </p:cNvCxnSpPr>
            <p:nvPr/>
          </p:nvCxnSpPr>
          <p:spPr>
            <a:xfrm flipV="1">
              <a:off x="3372140" y="1643388"/>
              <a:ext cx="1558210" cy="17165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9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xfrm>
            <a:off x="259200" y="259200"/>
            <a:ext cx="10450800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>
              <a:lnSpc>
                <a:spcPts val="23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000000"/>
                </a:solidFill>
              </a:rPr>
              <a:t>Understanding ROS’s Timing Behavior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Who determines the execution order?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158689" y="1594231"/>
            <a:ext cx="3516374" cy="1574268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noFill/>
          </a:ln>
        </p:spPr>
        <p:txBody>
          <a:bodyPr wrap="none" lIns="0" tIns="91440" rIns="0" bIns="0" rtlCol="0" anchor="b" anchorCtr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Polling Point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3857625" y="725714"/>
            <a:ext cx="6754791" cy="4893053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noFill/>
          </a:ln>
        </p:spPr>
        <p:txBody>
          <a:bodyPr wrap="none" lIns="0" tIns="91440" rIns="0" bIns="0" rtlCol="0" anchor="b" anchorCtr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Processing Window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Executor’s Algorithm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58517" y="1728445"/>
            <a:ext cx="176787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ready?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2079" y="1842088"/>
            <a:ext cx="3272797" cy="8007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0" tIns="0" rIns="9144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:= ready sources</a:t>
            </a: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0000"/>
                </a:solidFill>
              </a:rPr>
              <a:t>in IPC Layer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325948" y="2638014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topic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25948" y="3547583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13211" y="4457152"/>
            <a:ext cx="305848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reply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29343" y="803017"/>
            <a:ext cx="4207692" cy="7825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Execute highest-priority callback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</a:rPr>
              <a:t>Remove callback from </a:t>
            </a:r>
            <a:r>
              <a:rPr lang="en-US" i="1" kern="0" dirty="0" err="1" smtClean="0">
                <a:solidFill>
                  <a:srgbClr val="000000"/>
                </a:solidFill>
              </a:rPr>
              <a:t>readySet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/>
          <p:cNvCxnSpPr>
            <a:endCxn id="6" idx="1"/>
          </p:cNvCxnSpPr>
          <p:nvPr/>
        </p:nvCxnSpPr>
        <p:spPr>
          <a:xfrm>
            <a:off x="3484876" y="1925717"/>
            <a:ext cx="117364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4" idx="0"/>
          </p:cNvCxnSpPr>
          <p:nvPr/>
        </p:nvCxnSpPr>
        <p:spPr>
          <a:xfrm>
            <a:off x="5542450" y="2148809"/>
            <a:ext cx="3" cy="48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2"/>
            <a:endCxn id="15" idx="0"/>
          </p:cNvCxnSpPr>
          <p:nvPr/>
        </p:nvCxnSpPr>
        <p:spPr>
          <a:xfrm>
            <a:off x="5542453" y="3032561"/>
            <a:ext cx="0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5" idx="2"/>
            <a:endCxn id="16" idx="0"/>
          </p:cNvCxnSpPr>
          <p:nvPr/>
        </p:nvCxnSpPr>
        <p:spPr>
          <a:xfrm flipH="1">
            <a:off x="5542452" y="3942130"/>
            <a:ext cx="1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6" idx="1"/>
            <a:endCxn id="7" idx="2"/>
          </p:cNvCxnSpPr>
          <p:nvPr/>
        </p:nvCxnSpPr>
        <p:spPr>
          <a:xfrm rot="10800000">
            <a:off x="1848479" y="2642842"/>
            <a:ext cx="2164733" cy="20115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6" idx="3"/>
            <a:endCxn id="8" idx="2"/>
          </p:cNvCxnSpPr>
          <p:nvPr/>
        </p:nvCxnSpPr>
        <p:spPr>
          <a:xfrm flipV="1">
            <a:off x="7071692" y="1585551"/>
            <a:ext cx="1161497" cy="30688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5" idx="3"/>
          </p:cNvCxnSpPr>
          <p:nvPr/>
        </p:nvCxnSpPr>
        <p:spPr>
          <a:xfrm flipV="1">
            <a:off x="6758957" y="3744856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4" idx="3"/>
          </p:cNvCxnSpPr>
          <p:nvPr/>
        </p:nvCxnSpPr>
        <p:spPr>
          <a:xfrm flipV="1">
            <a:off x="6758957" y="2835287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 flipV="1">
            <a:off x="6426388" y="1925718"/>
            <a:ext cx="1806801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8" idx="1"/>
            <a:endCxn id="6" idx="0"/>
          </p:cNvCxnSpPr>
          <p:nvPr/>
        </p:nvCxnSpPr>
        <p:spPr>
          <a:xfrm rot="10800000" flipV="1">
            <a:off x="5542453" y="1194283"/>
            <a:ext cx="586890" cy="5341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7310169" y="1925717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2215329" y="4672356"/>
            <a:ext cx="450939" cy="310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7310169" y="285470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7310169" y="373983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7310169" y="4668355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5619681" y="2266584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5589617" y="3147952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5589617" y="4081193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1581082" y="1070095"/>
            <a:ext cx="393192" cy="391268"/>
            <a:chOff x="1328741" y="1194282"/>
            <a:chExt cx="393192" cy="391268"/>
          </a:xfrm>
        </p:grpSpPr>
        <p:sp>
          <p:nvSpPr>
            <p:cNvPr id="96" name="Ellipse 95"/>
            <p:cNvSpPr/>
            <p:nvPr/>
          </p:nvSpPr>
          <p:spPr>
            <a:xfrm>
              <a:off x="1328741" y="1194282"/>
              <a:ext cx="393192" cy="39126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1457562" y="1315522"/>
              <a:ext cx="135549" cy="13716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cxnSp>
        <p:nvCxnSpPr>
          <p:cNvPr id="100" name="Gerade Verbindung mit Pfeil 99"/>
          <p:cNvCxnSpPr>
            <a:stCxn id="96" idx="4"/>
          </p:cNvCxnSpPr>
          <p:nvPr/>
        </p:nvCxnSpPr>
        <p:spPr>
          <a:xfrm>
            <a:off x="1777678" y="1461363"/>
            <a:ext cx="0" cy="36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6" grpId="0" animBg="1"/>
      <p:bldP spid="6" grpId="0" animBg="1"/>
      <p:bldP spid="14" grpId="0" animBg="1"/>
      <p:bldP spid="15" grpId="0" animBg="1"/>
      <p:bldP spid="16" grpId="0" animBg="1"/>
      <p:bldP spid="8" grpId="0" animBg="1"/>
      <p:bldP spid="83" grpId="0"/>
      <p:bldP spid="84" grpId="0"/>
      <p:bldP spid="85" grpId="0"/>
      <p:bldP spid="86" grpId="0"/>
      <p:bldP spid="87" grpId="0"/>
      <p:bldP spid="88" grpId="0"/>
      <p:bldP spid="93" grpId="0"/>
      <p:bldP spid="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Peculiarities of the Executor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58517" y="1728445"/>
            <a:ext cx="176787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ready?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325948" y="2638014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topic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25948" y="3547583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13211" y="4457152"/>
            <a:ext cx="305848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reply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29343" y="803017"/>
            <a:ext cx="4207692" cy="7825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Execute highest-priority callback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</a:rPr>
              <a:t>Remove callback from </a:t>
            </a:r>
            <a:r>
              <a:rPr lang="en-US" i="1" kern="0" dirty="0" err="1" smtClean="0">
                <a:solidFill>
                  <a:srgbClr val="000000"/>
                </a:solidFill>
              </a:rPr>
              <a:t>readySet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/>
          <p:cNvCxnSpPr>
            <a:endCxn id="6" idx="1"/>
          </p:cNvCxnSpPr>
          <p:nvPr/>
        </p:nvCxnSpPr>
        <p:spPr>
          <a:xfrm>
            <a:off x="3484876" y="1925717"/>
            <a:ext cx="117364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4" idx="0"/>
          </p:cNvCxnSpPr>
          <p:nvPr/>
        </p:nvCxnSpPr>
        <p:spPr>
          <a:xfrm>
            <a:off x="5542450" y="2148809"/>
            <a:ext cx="3" cy="48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2"/>
            <a:endCxn id="15" idx="0"/>
          </p:cNvCxnSpPr>
          <p:nvPr/>
        </p:nvCxnSpPr>
        <p:spPr>
          <a:xfrm>
            <a:off x="5542453" y="3032561"/>
            <a:ext cx="0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5" idx="2"/>
            <a:endCxn id="16" idx="0"/>
          </p:cNvCxnSpPr>
          <p:nvPr/>
        </p:nvCxnSpPr>
        <p:spPr>
          <a:xfrm flipH="1">
            <a:off x="5542452" y="3942130"/>
            <a:ext cx="1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6" idx="1"/>
            <a:endCxn id="7" idx="2"/>
          </p:cNvCxnSpPr>
          <p:nvPr/>
        </p:nvCxnSpPr>
        <p:spPr>
          <a:xfrm rot="10800000">
            <a:off x="1777679" y="2642842"/>
            <a:ext cx="2235533" cy="20115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6" idx="3"/>
            <a:endCxn id="8" idx="2"/>
          </p:cNvCxnSpPr>
          <p:nvPr/>
        </p:nvCxnSpPr>
        <p:spPr>
          <a:xfrm flipV="1">
            <a:off x="7071692" y="1585551"/>
            <a:ext cx="1161497" cy="30688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5" idx="3"/>
          </p:cNvCxnSpPr>
          <p:nvPr/>
        </p:nvCxnSpPr>
        <p:spPr>
          <a:xfrm flipV="1">
            <a:off x="6758957" y="3744856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4" idx="3"/>
          </p:cNvCxnSpPr>
          <p:nvPr/>
        </p:nvCxnSpPr>
        <p:spPr>
          <a:xfrm flipV="1">
            <a:off x="6758957" y="2835287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 flipV="1">
            <a:off x="6426388" y="1925718"/>
            <a:ext cx="1806801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8" idx="1"/>
            <a:endCxn id="6" idx="0"/>
          </p:cNvCxnSpPr>
          <p:nvPr/>
        </p:nvCxnSpPr>
        <p:spPr>
          <a:xfrm rot="10800000" flipV="1">
            <a:off x="5542453" y="1194283"/>
            <a:ext cx="586890" cy="5341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7310169" y="1925717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2215329" y="4672356"/>
            <a:ext cx="450939" cy="310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7310169" y="285470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7310169" y="373983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7310169" y="4668355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5619681" y="2266584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5589617" y="3147952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5589617" y="4081193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1581082" y="1070095"/>
            <a:ext cx="393192" cy="391268"/>
            <a:chOff x="1328741" y="1194282"/>
            <a:chExt cx="393192" cy="391268"/>
          </a:xfrm>
        </p:grpSpPr>
        <p:sp>
          <p:nvSpPr>
            <p:cNvPr id="96" name="Ellipse 95"/>
            <p:cNvSpPr/>
            <p:nvPr/>
          </p:nvSpPr>
          <p:spPr>
            <a:xfrm>
              <a:off x="1328741" y="1194282"/>
              <a:ext cx="393192" cy="39126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1457562" y="1315522"/>
              <a:ext cx="135549" cy="13716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cxnSp>
        <p:nvCxnSpPr>
          <p:cNvPr id="100" name="Gerade Verbindung mit Pfeil 99"/>
          <p:cNvCxnSpPr>
            <a:stCxn id="96" idx="4"/>
          </p:cNvCxnSpPr>
          <p:nvPr/>
        </p:nvCxnSpPr>
        <p:spPr>
          <a:xfrm>
            <a:off x="1777678" y="1461363"/>
            <a:ext cx="0" cy="36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212079" y="1842088"/>
            <a:ext cx="3272797" cy="8007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0" tIns="0" rIns="9144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:= ready sources</a:t>
            </a: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0000"/>
                </a:solidFill>
              </a:rPr>
              <a:t>in IPC Layer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513906" y="2755409"/>
            <a:ext cx="2763077" cy="804909"/>
          </a:xfrm>
          <a:prstGeom prst="rect">
            <a:avLst/>
          </a:prstGeom>
          <a:solidFill>
            <a:srgbClr val="E6DAEE"/>
          </a:solidFill>
          <a:ln w="34925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defRPr sz="2800" kern="0">
                <a:solidFill>
                  <a:srgbClr val="000000"/>
                </a:solidFill>
              </a:defRPr>
            </a:lvl1pPr>
          </a:lstStyle>
          <a:p>
            <a:r>
              <a:rPr lang="en-US" sz="2000" dirty="0"/>
              <a:t>Events only noticed at the next polling point</a:t>
            </a:r>
          </a:p>
        </p:txBody>
      </p:sp>
      <p:sp>
        <p:nvSpPr>
          <p:cNvPr id="34" name="Ellipse 33"/>
          <p:cNvSpPr/>
          <p:nvPr/>
        </p:nvSpPr>
        <p:spPr>
          <a:xfrm>
            <a:off x="4427226" y="1585552"/>
            <a:ext cx="2192770" cy="657914"/>
          </a:xfrm>
          <a:prstGeom prst="ellipse">
            <a:avLst/>
          </a:prstGeom>
          <a:noFill/>
          <a:ln w="31750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602560" y="2014791"/>
            <a:ext cx="2265320" cy="471279"/>
          </a:xfrm>
          <a:prstGeom prst="rect">
            <a:avLst/>
          </a:prstGeom>
          <a:solidFill>
            <a:srgbClr val="E6DAEE"/>
          </a:solidFill>
          <a:ln w="34925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defRPr sz="2000" kern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except for timers</a:t>
            </a:r>
          </a:p>
        </p:txBody>
      </p:sp>
      <p:sp>
        <p:nvSpPr>
          <p:cNvPr id="9" name="Ellipse 8"/>
          <p:cNvSpPr/>
          <p:nvPr/>
        </p:nvSpPr>
        <p:spPr>
          <a:xfrm>
            <a:off x="2251447" y="2122991"/>
            <a:ext cx="1310069" cy="592822"/>
          </a:xfrm>
          <a:prstGeom prst="ellipse">
            <a:avLst/>
          </a:prstGeom>
          <a:noFill/>
          <a:ln w="31750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7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Peculiarities of the Executor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58517" y="1728445"/>
            <a:ext cx="176787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ready?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325948" y="2638014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topic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25948" y="3547583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13211" y="4457152"/>
            <a:ext cx="305848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reply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29343" y="803017"/>
            <a:ext cx="4207692" cy="7825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Execute highest-priority callback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</a:rPr>
              <a:t>Remove callback from </a:t>
            </a:r>
            <a:r>
              <a:rPr lang="en-US" i="1" kern="0" dirty="0" err="1" smtClean="0">
                <a:solidFill>
                  <a:srgbClr val="000000"/>
                </a:solidFill>
              </a:rPr>
              <a:t>readySet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/>
          <p:cNvCxnSpPr>
            <a:endCxn id="6" idx="1"/>
          </p:cNvCxnSpPr>
          <p:nvPr/>
        </p:nvCxnSpPr>
        <p:spPr>
          <a:xfrm>
            <a:off x="3484876" y="1925717"/>
            <a:ext cx="117364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4" idx="0"/>
          </p:cNvCxnSpPr>
          <p:nvPr/>
        </p:nvCxnSpPr>
        <p:spPr>
          <a:xfrm>
            <a:off x="5542450" y="2148809"/>
            <a:ext cx="3" cy="48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2"/>
            <a:endCxn id="15" idx="0"/>
          </p:cNvCxnSpPr>
          <p:nvPr/>
        </p:nvCxnSpPr>
        <p:spPr>
          <a:xfrm>
            <a:off x="5542453" y="3032561"/>
            <a:ext cx="0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5" idx="2"/>
            <a:endCxn id="16" idx="0"/>
          </p:cNvCxnSpPr>
          <p:nvPr/>
        </p:nvCxnSpPr>
        <p:spPr>
          <a:xfrm flipH="1">
            <a:off x="5542452" y="3942130"/>
            <a:ext cx="1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6" idx="1"/>
            <a:endCxn id="7" idx="2"/>
          </p:cNvCxnSpPr>
          <p:nvPr/>
        </p:nvCxnSpPr>
        <p:spPr>
          <a:xfrm rot="10800000">
            <a:off x="1777679" y="2642842"/>
            <a:ext cx="2235533" cy="20115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6" idx="3"/>
            <a:endCxn id="8" idx="2"/>
          </p:cNvCxnSpPr>
          <p:nvPr/>
        </p:nvCxnSpPr>
        <p:spPr>
          <a:xfrm flipV="1">
            <a:off x="7071692" y="1585551"/>
            <a:ext cx="1161497" cy="30688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5" idx="3"/>
          </p:cNvCxnSpPr>
          <p:nvPr/>
        </p:nvCxnSpPr>
        <p:spPr>
          <a:xfrm flipV="1">
            <a:off x="6758957" y="3744856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4" idx="3"/>
          </p:cNvCxnSpPr>
          <p:nvPr/>
        </p:nvCxnSpPr>
        <p:spPr>
          <a:xfrm flipV="1">
            <a:off x="6758957" y="2835287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 flipV="1">
            <a:off x="6426388" y="1925718"/>
            <a:ext cx="1806801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8" idx="1"/>
            <a:endCxn id="6" idx="0"/>
          </p:cNvCxnSpPr>
          <p:nvPr/>
        </p:nvCxnSpPr>
        <p:spPr>
          <a:xfrm rot="10800000" flipV="1">
            <a:off x="5542453" y="1194283"/>
            <a:ext cx="586890" cy="5341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7310169" y="1925717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2215329" y="4672356"/>
            <a:ext cx="450939" cy="310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7310169" y="285470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7310169" y="373983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7310169" y="4668355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5619681" y="2266584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5589617" y="3147952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5589617" y="4081193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1581082" y="1070095"/>
            <a:ext cx="393192" cy="391268"/>
            <a:chOff x="1328741" y="1194282"/>
            <a:chExt cx="393192" cy="391268"/>
          </a:xfrm>
        </p:grpSpPr>
        <p:sp>
          <p:nvSpPr>
            <p:cNvPr id="96" name="Ellipse 95"/>
            <p:cNvSpPr/>
            <p:nvPr/>
          </p:nvSpPr>
          <p:spPr>
            <a:xfrm>
              <a:off x="1328741" y="1194282"/>
              <a:ext cx="393192" cy="39126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1457562" y="1315522"/>
              <a:ext cx="135549" cy="13716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cxnSp>
        <p:nvCxnSpPr>
          <p:cNvPr id="100" name="Gerade Verbindung mit Pfeil 99"/>
          <p:cNvCxnSpPr>
            <a:stCxn id="96" idx="4"/>
          </p:cNvCxnSpPr>
          <p:nvPr/>
        </p:nvCxnSpPr>
        <p:spPr>
          <a:xfrm>
            <a:off x="1777678" y="1461363"/>
            <a:ext cx="0" cy="36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885575" y="4481959"/>
            <a:ext cx="930799" cy="665691"/>
          </a:xfrm>
          <a:prstGeom prst="ellipse">
            <a:avLst/>
          </a:prstGeom>
          <a:noFill/>
          <a:ln w="2222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12079" y="1842088"/>
            <a:ext cx="3272797" cy="8007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0" tIns="0" rIns="9144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:= ready sources</a:t>
            </a: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0000"/>
                </a:solidFill>
              </a:rPr>
              <a:t>in IPC Layer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266700" y="3586280"/>
                <a:ext cx="3779398" cy="804909"/>
              </a:xfrm>
              <a:prstGeom prst="rect">
                <a:avLst/>
              </a:prstGeom>
              <a:solidFill>
                <a:srgbClr val="E6DAEE"/>
              </a:solidFill>
              <a:ln w="34925">
                <a:solidFill>
                  <a:srgbClr val="7030A0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de-DE"/>
                </a:defPPr>
                <a:lvl1pPr algn="ctr" fontAlgn="auto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defRPr sz="2000" kern="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dirty="0"/>
                  <a:t>Window length is dynamic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Cannot predict polling points</a:t>
                </a: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586280"/>
                <a:ext cx="3779398" cy="804909"/>
              </a:xfrm>
              <a:prstGeom prst="rect">
                <a:avLst/>
              </a:prstGeom>
              <a:blipFill>
                <a:blip r:embed="rId2"/>
                <a:stretch>
                  <a:fillRect b="-7971"/>
                </a:stretch>
              </a:blipFill>
              <a:ln w="349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Peculiarities of the Executor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58517" y="1728445"/>
            <a:ext cx="176787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ready?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325948" y="2638014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topic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25948" y="3547583"/>
            <a:ext cx="2433009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13211" y="4457152"/>
            <a:ext cx="3058481" cy="39454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ervice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reply in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29343" y="803017"/>
            <a:ext cx="4207692" cy="7825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Execute highest-priority callback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</a:rPr>
              <a:t>Remove callback from </a:t>
            </a:r>
            <a:r>
              <a:rPr lang="en-US" i="1" kern="0" dirty="0" err="1" smtClean="0">
                <a:solidFill>
                  <a:srgbClr val="000000"/>
                </a:solidFill>
              </a:rPr>
              <a:t>readySet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" name="Gerade Verbindung mit Pfeil 11"/>
          <p:cNvCxnSpPr>
            <a:endCxn id="6" idx="1"/>
          </p:cNvCxnSpPr>
          <p:nvPr/>
        </p:nvCxnSpPr>
        <p:spPr>
          <a:xfrm>
            <a:off x="3484876" y="1925717"/>
            <a:ext cx="117364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4" idx="0"/>
          </p:cNvCxnSpPr>
          <p:nvPr/>
        </p:nvCxnSpPr>
        <p:spPr>
          <a:xfrm>
            <a:off x="5542450" y="2148809"/>
            <a:ext cx="3" cy="48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2"/>
            <a:endCxn id="15" idx="0"/>
          </p:cNvCxnSpPr>
          <p:nvPr/>
        </p:nvCxnSpPr>
        <p:spPr>
          <a:xfrm>
            <a:off x="5542453" y="3032561"/>
            <a:ext cx="0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5" idx="2"/>
            <a:endCxn id="16" idx="0"/>
          </p:cNvCxnSpPr>
          <p:nvPr/>
        </p:nvCxnSpPr>
        <p:spPr>
          <a:xfrm flipH="1">
            <a:off x="5542452" y="3942130"/>
            <a:ext cx="1" cy="51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6" idx="1"/>
            <a:endCxn id="7" idx="2"/>
          </p:cNvCxnSpPr>
          <p:nvPr/>
        </p:nvCxnSpPr>
        <p:spPr>
          <a:xfrm rot="10800000">
            <a:off x="1777679" y="2642842"/>
            <a:ext cx="2235533" cy="20115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6" idx="3"/>
            <a:endCxn id="8" idx="2"/>
          </p:cNvCxnSpPr>
          <p:nvPr/>
        </p:nvCxnSpPr>
        <p:spPr>
          <a:xfrm flipV="1">
            <a:off x="7071692" y="1585551"/>
            <a:ext cx="1161497" cy="30688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5" idx="3"/>
          </p:cNvCxnSpPr>
          <p:nvPr/>
        </p:nvCxnSpPr>
        <p:spPr>
          <a:xfrm flipV="1">
            <a:off x="6758957" y="3744856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4" idx="3"/>
          </p:cNvCxnSpPr>
          <p:nvPr/>
        </p:nvCxnSpPr>
        <p:spPr>
          <a:xfrm flipV="1">
            <a:off x="6758957" y="2835287"/>
            <a:ext cx="1474232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3"/>
          </p:cNvCxnSpPr>
          <p:nvPr/>
        </p:nvCxnSpPr>
        <p:spPr>
          <a:xfrm flipV="1">
            <a:off x="6426388" y="1925718"/>
            <a:ext cx="1806801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8" idx="1"/>
            <a:endCxn id="6" idx="0"/>
          </p:cNvCxnSpPr>
          <p:nvPr/>
        </p:nvCxnSpPr>
        <p:spPr>
          <a:xfrm rot="10800000" flipV="1">
            <a:off x="5542453" y="1194283"/>
            <a:ext cx="586890" cy="5341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7310169" y="1925717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2215329" y="4672356"/>
            <a:ext cx="450939" cy="3106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7310169" y="285470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7310169" y="3739831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7310169" y="4668355"/>
            <a:ext cx="394921" cy="292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5619681" y="2266584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5589617" y="3147952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5589617" y="4081193"/>
            <a:ext cx="278371" cy="1884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1581082" y="1070095"/>
            <a:ext cx="393192" cy="391268"/>
            <a:chOff x="1328741" y="1194282"/>
            <a:chExt cx="393192" cy="391268"/>
          </a:xfrm>
        </p:grpSpPr>
        <p:sp>
          <p:nvSpPr>
            <p:cNvPr id="96" name="Ellipse 95"/>
            <p:cNvSpPr/>
            <p:nvPr/>
          </p:nvSpPr>
          <p:spPr>
            <a:xfrm>
              <a:off x="1328741" y="1194282"/>
              <a:ext cx="393192" cy="39126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1457562" y="1315522"/>
              <a:ext cx="135549" cy="13716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cxnSp>
        <p:nvCxnSpPr>
          <p:cNvPr id="100" name="Gerade Verbindung mit Pfeil 99"/>
          <p:cNvCxnSpPr>
            <a:stCxn id="96" idx="4"/>
          </p:cNvCxnSpPr>
          <p:nvPr/>
        </p:nvCxnSpPr>
        <p:spPr>
          <a:xfrm>
            <a:off x="1777678" y="1461363"/>
            <a:ext cx="0" cy="36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212079" y="1842088"/>
            <a:ext cx="3272797" cy="8007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0" tIns="0" rIns="91440" bIns="0" rtlCol="0" anchor="ctr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readySet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:= ready sources</a:t>
            </a: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noProof="0" dirty="0" smtClean="0">
                <a:solidFill>
                  <a:srgbClr val="000000"/>
                </a:solidFill>
              </a:rPr>
              <a:t>in IPC Layer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33624" y="1874558"/>
            <a:ext cx="568899" cy="364456"/>
          </a:xfrm>
          <a:prstGeom prst="ellipse">
            <a:avLst/>
          </a:prstGeom>
          <a:noFill/>
          <a:ln w="2857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40241" y="972942"/>
            <a:ext cx="3575927" cy="804909"/>
          </a:xfrm>
          <a:prstGeom prst="rect">
            <a:avLst/>
          </a:prstGeom>
          <a:solidFill>
            <a:srgbClr val="E6DAEE"/>
          </a:solidFill>
          <a:ln w="34925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defRPr sz="2000" kern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Only one event per processing window per source</a:t>
            </a:r>
          </a:p>
        </p:txBody>
      </p:sp>
      <p:sp>
        <p:nvSpPr>
          <p:cNvPr id="34" name="Ellipse 33"/>
          <p:cNvSpPr/>
          <p:nvPr/>
        </p:nvSpPr>
        <p:spPr>
          <a:xfrm>
            <a:off x="4427226" y="1585552"/>
            <a:ext cx="2192770" cy="657914"/>
          </a:xfrm>
          <a:prstGeom prst="ellipse">
            <a:avLst/>
          </a:prstGeom>
          <a:noFill/>
          <a:ln w="31750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602560" y="2014791"/>
            <a:ext cx="2265320" cy="471279"/>
          </a:xfrm>
          <a:prstGeom prst="rect">
            <a:avLst/>
          </a:prstGeom>
          <a:solidFill>
            <a:srgbClr val="E6DAEE"/>
          </a:solidFill>
          <a:ln w="34925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defRPr sz="2000" kern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except for timers</a:t>
            </a:r>
          </a:p>
        </p:txBody>
      </p:sp>
    </p:spTree>
    <p:extLst>
      <p:ext uri="{BB962C8B-B14F-4D97-AF65-F5344CB8AC3E}">
        <p14:creationId xmlns:p14="http://schemas.microsoft.com/office/powerpoint/2010/main" val="2635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Executor: Summary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kern="0" dirty="0" smtClean="0">
                <a:solidFill>
                  <a:srgbClr val="000000"/>
                </a:solidFill>
              </a:rPr>
              <a:t>The ROS 2 Executor </a:t>
            </a:r>
            <a:r>
              <a:rPr lang="en-US" b="1" kern="0" dirty="0" smtClean="0">
                <a:solidFill>
                  <a:srgbClr val="000000"/>
                </a:solidFill>
              </a:rPr>
              <a:t>differs significantly from the usual schedulers</a:t>
            </a:r>
          </a:p>
          <a:p>
            <a:pPr marL="0" indent="0">
              <a:buNone/>
            </a:pPr>
            <a:endParaRPr lang="en-US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kern="0" dirty="0">
                <a:solidFill>
                  <a:srgbClr val="000000"/>
                </a:solidFill>
              </a:rPr>
              <a:t>Existing models and analyses cannot be applied </a:t>
            </a:r>
            <a:r>
              <a:rPr lang="en-US" kern="0" dirty="0" smtClean="0">
                <a:solidFill>
                  <a:srgbClr val="000000"/>
                </a:solidFill>
              </a:rPr>
              <a:t>directly:</a:t>
            </a:r>
            <a:endParaRPr lang="en-US" kern="0" dirty="0">
              <a:solidFill>
                <a:srgbClr val="000000"/>
              </a:solidFill>
            </a:endParaRP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Existing models don’t capture the necessary information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Existing analyses don’t consider </a:t>
            </a:r>
            <a:r>
              <a:rPr lang="en-US" kern="0" dirty="0" smtClean="0">
                <a:solidFill>
                  <a:srgbClr val="000000"/>
                </a:solidFill>
              </a:rPr>
              <a:t>the quirks of the ROS 2 Executor</a:t>
            </a:r>
            <a:endParaRPr lang="en-US" kern="0" dirty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kern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531142" y="4288054"/>
            <a:ext cx="9220278" cy="914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kern="0" dirty="0" smtClean="0">
                <a:solidFill>
                  <a:srgbClr val="000000"/>
                </a:solidFill>
                <a:latin typeface="Bosch Office Sans"/>
              </a:rPr>
              <a:t>The artifact contains an e</a:t>
            </a:r>
            <a:r>
              <a:rPr lang="en-US" sz="1600" kern="0" noProof="0" dirty="0" err="1" smtClean="0">
                <a:solidFill>
                  <a:srgbClr val="000000"/>
                </a:solidFill>
                <a:latin typeface="Bosch Office Sans"/>
              </a:rPr>
              <a:t>xperiment</a:t>
            </a:r>
            <a:r>
              <a:rPr lang="en-US" sz="1600" kern="0" noProof="0" dirty="0" smtClean="0">
                <a:solidFill>
                  <a:srgbClr val="000000"/>
                </a:solidFill>
                <a:latin typeface="Bosch Office Sans"/>
              </a:rPr>
              <a:t> that validates our model of the executor’s behavior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sch Office Sans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11163" y="4270375"/>
            <a:ext cx="968375" cy="950913"/>
            <a:chOff x="259" y="2690"/>
            <a:chExt cx="610" cy="59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9" y="2690"/>
              <a:ext cx="610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2690"/>
              <a:ext cx="61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42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08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9200" y="259200"/>
            <a:ext cx="10450800" cy="388800"/>
          </a:xfrm>
        </p:spPr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2371498" y="2318065"/>
            <a:ext cx="6226629" cy="1070027"/>
          </a:xfrm>
          <a:prstGeom prst="rect">
            <a:avLst/>
          </a:prstGeom>
          <a:noFill/>
          <a:ln w="603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chemeClr val="accent6"/>
                </a:solidFill>
              </a:rPr>
              <a:t>Understanding and documenting the</a:t>
            </a:r>
          </a:p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chemeClr val="accent6"/>
                </a:solidFill>
              </a:rPr>
              <a:t>ROS 2 timing behavior</a:t>
            </a:r>
            <a:endParaRPr lang="en-US" sz="2800" b="1" kern="0" dirty="0">
              <a:solidFill>
                <a:schemeClr val="accent6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371498" y="3900118"/>
            <a:ext cx="6226629" cy="1070027"/>
          </a:xfrm>
          <a:prstGeom prst="rect">
            <a:avLst/>
          </a:prstGeom>
          <a:noFill/>
          <a:ln w="603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0000"/>
                </a:solidFill>
              </a:rPr>
              <a:t>Developing an</a:t>
            </a:r>
            <a:r>
              <a:rPr lang="en-US" sz="2800" b="1" kern="0" dirty="0" smtClean="0">
                <a:solidFill>
                  <a:srgbClr val="000000"/>
                </a:solidFill>
              </a:rPr>
              <a:t> end-to-end response-time analysis </a:t>
            </a:r>
            <a:r>
              <a:rPr lang="en-US" sz="2800" kern="0" dirty="0" smtClean="0">
                <a:solidFill>
                  <a:srgbClr val="000000"/>
                </a:solidFill>
              </a:rPr>
              <a:t>for ROS 2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Make ROS 2 more predictable 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Performance Analysis (CPA)           </a:t>
            </a:r>
            <a:r>
              <a:rPr lang="en-US" sz="2400" dirty="0" err="1"/>
              <a:t>Henia</a:t>
            </a:r>
            <a:r>
              <a:rPr lang="en-US" sz="2400" dirty="0"/>
              <a:t> et. al., 2005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Response-Time Analysis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258762" y="1615485"/>
            <a:ext cx="4006710" cy="9480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Per-Task Analysis</a:t>
            </a:r>
          </a:p>
          <a:p>
            <a:pPr marL="0" indent="0" algn="ctr">
              <a:buNone/>
            </a:pPr>
            <a:r>
              <a:rPr lang="en-US" dirty="0"/>
              <a:t>Computes per-task response times given event arrival </a:t>
            </a:r>
            <a:r>
              <a:rPr lang="en-US" dirty="0" smtClean="0"/>
              <a:t>curves</a:t>
            </a:r>
            <a:endParaRPr lang="en-US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647654" y="4034646"/>
            <a:ext cx="2148061" cy="504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647654" y="4034646"/>
            <a:ext cx="2788632" cy="1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4314332" y="4942574"/>
            <a:ext cx="2471858" cy="8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2109941" y="4034588"/>
            <a:ext cx="1056208" cy="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/>
          <p:cNvGrpSpPr/>
          <p:nvPr/>
        </p:nvGrpSpPr>
        <p:grpSpPr>
          <a:xfrm>
            <a:off x="1608768" y="3853105"/>
            <a:ext cx="402020" cy="346082"/>
            <a:chOff x="662152" y="1753986"/>
            <a:chExt cx="402020" cy="346082"/>
          </a:xfrm>
        </p:grpSpPr>
        <p:cxnSp>
          <p:nvCxnSpPr>
            <p:cNvPr id="35" name="Gerade Verbindung mit Pfeil 34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37" name="Gewinkelter Verbinder 36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38" name="Gewinkelter Verbinder 37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5559854" y="3550096"/>
            <a:ext cx="402020" cy="346082"/>
            <a:chOff x="662152" y="1753986"/>
            <a:chExt cx="402020" cy="346082"/>
          </a:xfrm>
        </p:grpSpPr>
        <p:cxnSp>
          <p:nvCxnSpPr>
            <p:cNvPr id="40" name="Gerade Verbindung mit Pfeil 39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2" name="Gewinkelter Verbinder 41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3" name="Gewinkelter Verbinder 42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>
            <a:off x="5360596" y="4209240"/>
            <a:ext cx="402020" cy="346082"/>
            <a:chOff x="662152" y="1753986"/>
            <a:chExt cx="402020" cy="346082"/>
          </a:xfrm>
        </p:grpSpPr>
        <p:cxnSp>
          <p:nvCxnSpPr>
            <p:cNvPr id="45" name="Gerade Verbindung mit Pfeil 44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7" name="Gewinkelter Verbinder 46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8" name="Gewinkelter Verbinder 47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sp>
        <p:nvSpPr>
          <p:cNvPr id="78" name="Textfeld 77"/>
          <p:cNvSpPr txBox="1"/>
          <p:nvPr/>
        </p:nvSpPr>
        <p:spPr>
          <a:xfrm>
            <a:off x="6554942" y="1594075"/>
            <a:ext cx="3674387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kern="0" dirty="0">
                <a:solidFill>
                  <a:srgbClr val="000000"/>
                </a:solidFill>
              </a:rPr>
              <a:t>Arrival-Curve Propagation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Computes event arrival curves given per-task response </a:t>
            </a:r>
            <a:r>
              <a:rPr lang="en-US" kern="0" dirty="0" smtClean="0">
                <a:solidFill>
                  <a:srgbClr val="000000"/>
                </a:solidFill>
              </a:rPr>
              <a:t>times</a:t>
            </a:r>
            <a:endParaRPr lang="en-US" kern="0" dirty="0">
              <a:solidFill>
                <a:srgbClr val="000000"/>
              </a:solidFill>
            </a:endParaRPr>
          </a:p>
        </p:txBody>
      </p:sp>
      <p:grpSp>
        <p:nvGrpSpPr>
          <p:cNvPr id="131" name="Gruppieren 130"/>
          <p:cNvGrpSpPr/>
          <p:nvPr/>
        </p:nvGrpSpPr>
        <p:grpSpPr>
          <a:xfrm>
            <a:off x="5288152" y="4998872"/>
            <a:ext cx="402020" cy="346082"/>
            <a:chOff x="662152" y="1753986"/>
            <a:chExt cx="402020" cy="346082"/>
          </a:xfrm>
        </p:grpSpPr>
        <p:cxnSp>
          <p:nvCxnSpPr>
            <p:cNvPr id="132" name="Gerade Verbindung mit Pfeil 131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133" name="Gerade Verbindung mit Pfeil 132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134" name="Gewinkelter Verbinder 133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135" name="Gewinkelter Verbinder 134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sp>
        <p:nvSpPr>
          <p:cNvPr id="136" name="Textfeld 135"/>
          <p:cNvSpPr txBox="1"/>
          <p:nvPr/>
        </p:nvSpPr>
        <p:spPr>
          <a:xfrm>
            <a:off x="4540240" y="1681332"/>
            <a:ext cx="1784732" cy="666850"/>
          </a:xfrm>
          <a:prstGeom prst="roundRect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Fixed-point search</a:t>
            </a:r>
          </a:p>
        </p:txBody>
      </p:sp>
      <p:sp>
        <p:nvSpPr>
          <p:cNvPr id="49" name="Rechteck 48"/>
          <p:cNvSpPr/>
          <p:nvPr/>
        </p:nvSpPr>
        <p:spPr>
          <a:xfrm>
            <a:off x="2467754" y="3296004"/>
            <a:ext cx="2717314" cy="2248350"/>
          </a:xfrm>
          <a:prstGeom prst="rect">
            <a:avLst/>
          </a:prstGeom>
          <a:noFill/>
          <a:ln w="38100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CPU</a:t>
            </a:r>
          </a:p>
        </p:txBody>
      </p:sp>
      <p:sp>
        <p:nvSpPr>
          <p:cNvPr id="51" name="Rechteck 50"/>
          <p:cNvSpPr/>
          <p:nvPr/>
        </p:nvSpPr>
        <p:spPr>
          <a:xfrm>
            <a:off x="6241409" y="3288384"/>
            <a:ext cx="2885813" cy="2248350"/>
          </a:xfrm>
          <a:prstGeom prst="rect">
            <a:avLst/>
          </a:prstGeom>
          <a:noFill/>
          <a:ln w="38100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CPU</a:t>
            </a:r>
          </a:p>
        </p:txBody>
      </p:sp>
      <p:sp>
        <p:nvSpPr>
          <p:cNvPr id="18" name="Nach oben gekrümmter Pfeil 17"/>
          <p:cNvSpPr/>
          <p:nvPr/>
        </p:nvSpPr>
        <p:spPr>
          <a:xfrm>
            <a:off x="3792354" y="2578608"/>
            <a:ext cx="2993836" cy="448056"/>
          </a:xfrm>
          <a:prstGeom prst="curvedUpArrow">
            <a:avLst/>
          </a:prstGeom>
          <a:solidFill>
            <a:srgbClr val="7030A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2" name="Nach oben gekrümmter Pfeil 51"/>
          <p:cNvSpPr/>
          <p:nvPr/>
        </p:nvSpPr>
        <p:spPr>
          <a:xfrm rot="10800000">
            <a:off x="3792354" y="1091382"/>
            <a:ext cx="2993836" cy="497274"/>
          </a:xfrm>
          <a:prstGeom prst="curvedUpArrow">
            <a:avLst/>
          </a:prstGeom>
          <a:solidFill>
            <a:srgbClr val="7030A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842352" y="4662262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task</a:t>
            </a:r>
          </a:p>
        </p:txBody>
      </p:sp>
      <p:sp>
        <p:nvSpPr>
          <p:cNvPr id="53" name="Ellipse 52"/>
          <p:cNvSpPr/>
          <p:nvPr/>
        </p:nvSpPr>
        <p:spPr>
          <a:xfrm>
            <a:off x="3166149" y="3675994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task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578754" y="4453663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task</a:t>
            </a:r>
          </a:p>
        </p:txBody>
      </p:sp>
      <p:sp>
        <p:nvSpPr>
          <p:cNvPr id="55" name="Ellipse 54"/>
          <p:cNvSpPr/>
          <p:nvPr/>
        </p:nvSpPr>
        <p:spPr>
          <a:xfrm>
            <a:off x="7436286" y="3690270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task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</p:spTree>
    <p:extLst>
      <p:ext uri="{BB962C8B-B14F-4D97-AF65-F5344CB8AC3E}">
        <p14:creationId xmlns:p14="http://schemas.microsoft.com/office/powerpoint/2010/main" val="3679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CPA approach fits ROS well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Response-Time Analysis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1129797" y="1343472"/>
            <a:ext cx="7518454" cy="1538641"/>
            <a:chOff x="1608768" y="1445070"/>
            <a:chExt cx="7518454" cy="1806130"/>
          </a:xfrm>
        </p:grpSpPr>
        <p:sp>
          <p:nvSpPr>
            <p:cNvPr id="10" name="Ellipse 9"/>
            <p:cNvSpPr/>
            <p:nvPr/>
          </p:nvSpPr>
          <p:spPr>
            <a:xfrm>
              <a:off x="2832827" y="2514897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task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166149" y="1832680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task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6578754" y="2378125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task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7436286" y="1846956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task</a:t>
              </a:r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>
              <a:off x="4647654" y="2191332"/>
              <a:ext cx="2013042" cy="323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4647654" y="2191332"/>
              <a:ext cx="2788632" cy="14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13" idx="2"/>
              <a:endCxn id="10" idx="6"/>
            </p:cNvCxnSpPr>
            <p:nvPr/>
          </p:nvCxnSpPr>
          <p:spPr>
            <a:xfrm flipH="1">
              <a:off x="4314332" y="2670102"/>
              <a:ext cx="2264422" cy="136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2109941" y="2191274"/>
              <a:ext cx="1056208" cy="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pieren 33"/>
            <p:cNvGrpSpPr/>
            <p:nvPr/>
          </p:nvGrpSpPr>
          <p:grpSpPr>
            <a:xfrm>
              <a:off x="1608768" y="2009791"/>
              <a:ext cx="402020" cy="346082"/>
              <a:chOff x="662152" y="1753986"/>
              <a:chExt cx="402020" cy="346082"/>
            </a:xfrm>
          </p:grpSpPr>
          <p:cxnSp>
            <p:nvCxnSpPr>
              <p:cNvPr id="35" name="Gerade Verbindung mit Pfeil 34"/>
              <p:cNvCxnSpPr/>
              <p:nvPr/>
            </p:nvCxnSpPr>
            <p:spPr>
              <a:xfrm flipV="1">
                <a:off x="662152" y="1753986"/>
                <a:ext cx="0" cy="346082"/>
              </a:xfrm>
              <a:prstGeom prst="straightConnector1">
                <a:avLst/>
              </a:prstGeom>
              <a:ln>
                <a:solidFill>
                  <a:srgbClr val="A80163"/>
                </a:solidFill>
                <a:tailEnd type="triangle"/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mit Pfeil 35"/>
              <p:cNvCxnSpPr/>
              <p:nvPr/>
            </p:nvCxnSpPr>
            <p:spPr>
              <a:xfrm>
                <a:off x="662152" y="2100068"/>
                <a:ext cx="402020" cy="0"/>
              </a:xfrm>
              <a:prstGeom prst="straightConnector1">
                <a:avLst/>
              </a:prstGeom>
              <a:ln>
                <a:solidFill>
                  <a:srgbClr val="A80163"/>
                </a:solidFill>
                <a:tailEnd type="triangle"/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  <p:cxnSp>
            <p:nvCxnSpPr>
              <p:cNvPr id="37" name="Gewinkelter Verbinder 36"/>
              <p:cNvCxnSpPr/>
              <p:nvPr/>
            </p:nvCxnSpPr>
            <p:spPr>
              <a:xfrm flipV="1">
                <a:off x="662152" y="1995055"/>
                <a:ext cx="177432" cy="34406"/>
              </a:xfrm>
              <a:prstGeom prst="bentConnector3">
                <a:avLst/>
              </a:prstGeom>
              <a:ln>
                <a:solidFill>
                  <a:srgbClr val="A80163"/>
                </a:solidFill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  <p:cxnSp>
            <p:nvCxnSpPr>
              <p:cNvPr id="38" name="Gewinkelter Verbinder 37"/>
              <p:cNvCxnSpPr/>
              <p:nvPr/>
            </p:nvCxnSpPr>
            <p:spPr>
              <a:xfrm flipV="1">
                <a:off x="839584" y="1949703"/>
                <a:ext cx="115405" cy="35728"/>
              </a:xfrm>
              <a:prstGeom prst="bentConnector3">
                <a:avLst/>
              </a:prstGeom>
              <a:ln>
                <a:solidFill>
                  <a:srgbClr val="A80163"/>
                </a:solidFill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</p:grpSp>
        <p:sp>
          <p:nvSpPr>
            <p:cNvPr id="49" name="Rechteck 48"/>
            <p:cNvSpPr/>
            <p:nvPr/>
          </p:nvSpPr>
          <p:spPr>
            <a:xfrm>
              <a:off x="2467754" y="1452690"/>
              <a:ext cx="2717314" cy="1798510"/>
            </a:xfrm>
            <a:prstGeom prst="rect">
              <a:avLst/>
            </a:prstGeom>
            <a:noFill/>
            <a:ln w="38100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kern="0" dirty="0" smtClean="0">
                  <a:solidFill>
                    <a:srgbClr val="000000"/>
                  </a:solidFill>
                  <a:latin typeface="Bosch Office Sans"/>
                </a:rPr>
                <a:t>CPU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241409" y="1445070"/>
              <a:ext cx="2885813" cy="1806130"/>
            </a:xfrm>
            <a:prstGeom prst="rect">
              <a:avLst/>
            </a:prstGeom>
            <a:noFill/>
            <a:ln w="38100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CPU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144311" y="3517853"/>
            <a:ext cx="7518454" cy="1983060"/>
            <a:chOff x="1608768" y="1268140"/>
            <a:chExt cx="7518454" cy="1983060"/>
          </a:xfrm>
        </p:grpSpPr>
        <p:sp>
          <p:nvSpPr>
            <p:cNvPr id="40" name="Ellipse 39"/>
            <p:cNvSpPr/>
            <p:nvPr/>
          </p:nvSpPr>
          <p:spPr>
            <a:xfrm>
              <a:off x="2832827" y="2514897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rgbClr val="000000"/>
                  </a:solidFill>
                  <a:latin typeface="Bosch Office Sans"/>
                </a:rPr>
                <a:t>callback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3166149" y="1832680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kern="0" dirty="0" smtClean="0">
                  <a:solidFill>
                    <a:srgbClr val="000000"/>
                  </a:solidFill>
                  <a:latin typeface="Bosch Office Sans"/>
                </a:rPr>
                <a:t>callback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6578754" y="2378125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 smtClean="0">
                  <a:solidFill>
                    <a:srgbClr val="000000"/>
                  </a:solidFill>
                  <a:latin typeface="Bosch Office Sans"/>
                </a:rPr>
                <a:t>callback</a:t>
              </a:r>
              <a:endParaRPr lang="en-US" sz="1600" kern="0" dirty="0"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7436286" y="1846956"/>
              <a:ext cx="1481505" cy="583954"/>
            </a:xfrm>
            <a:prstGeom prst="ellipse">
              <a:avLst/>
            </a:prstGeom>
            <a:noFill/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solidFill>
                    <a:srgbClr val="000000"/>
                  </a:solidFill>
                  <a:latin typeface="Bosch Office Sans"/>
                </a:rPr>
                <a:t>callback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cxnSp>
          <p:nvCxnSpPr>
            <p:cNvPr id="44" name="Gerade Verbindung mit Pfeil 43"/>
            <p:cNvCxnSpPr/>
            <p:nvPr/>
          </p:nvCxnSpPr>
          <p:spPr>
            <a:xfrm>
              <a:off x="4647654" y="2191332"/>
              <a:ext cx="1998528" cy="323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>
              <a:off x="4647654" y="2191332"/>
              <a:ext cx="2788632" cy="14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>
              <a:stCxn id="42" idx="2"/>
              <a:endCxn id="40" idx="6"/>
            </p:cNvCxnSpPr>
            <p:nvPr/>
          </p:nvCxnSpPr>
          <p:spPr>
            <a:xfrm flipH="1">
              <a:off x="4314332" y="2670102"/>
              <a:ext cx="2264422" cy="136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>
              <a:off x="2109941" y="2191274"/>
              <a:ext cx="1056208" cy="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uppieren 47"/>
            <p:cNvGrpSpPr/>
            <p:nvPr/>
          </p:nvGrpSpPr>
          <p:grpSpPr>
            <a:xfrm>
              <a:off x="1608768" y="2009791"/>
              <a:ext cx="402020" cy="346082"/>
              <a:chOff x="662152" y="1753986"/>
              <a:chExt cx="402020" cy="346082"/>
            </a:xfrm>
          </p:grpSpPr>
          <p:cxnSp>
            <p:nvCxnSpPr>
              <p:cNvPr id="53" name="Gerade Verbindung mit Pfeil 52"/>
              <p:cNvCxnSpPr/>
              <p:nvPr/>
            </p:nvCxnSpPr>
            <p:spPr>
              <a:xfrm flipV="1">
                <a:off x="662152" y="1753986"/>
                <a:ext cx="0" cy="346082"/>
              </a:xfrm>
              <a:prstGeom prst="straightConnector1">
                <a:avLst/>
              </a:prstGeom>
              <a:ln>
                <a:solidFill>
                  <a:srgbClr val="A80163"/>
                </a:solidFill>
                <a:tailEnd type="triangle"/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mit Pfeil 53"/>
              <p:cNvCxnSpPr/>
              <p:nvPr/>
            </p:nvCxnSpPr>
            <p:spPr>
              <a:xfrm>
                <a:off x="662152" y="2100068"/>
                <a:ext cx="402020" cy="0"/>
              </a:xfrm>
              <a:prstGeom prst="straightConnector1">
                <a:avLst/>
              </a:prstGeom>
              <a:ln>
                <a:solidFill>
                  <a:srgbClr val="A80163"/>
                </a:solidFill>
                <a:tailEnd type="triangle"/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  <p:cxnSp>
            <p:nvCxnSpPr>
              <p:cNvPr id="55" name="Gewinkelter Verbinder 54"/>
              <p:cNvCxnSpPr/>
              <p:nvPr/>
            </p:nvCxnSpPr>
            <p:spPr>
              <a:xfrm flipV="1">
                <a:off x="662152" y="1995055"/>
                <a:ext cx="177432" cy="34406"/>
              </a:xfrm>
              <a:prstGeom prst="bentConnector3">
                <a:avLst/>
              </a:prstGeom>
              <a:ln>
                <a:solidFill>
                  <a:srgbClr val="A80163"/>
                </a:solidFill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  <p:cxnSp>
            <p:nvCxnSpPr>
              <p:cNvPr id="56" name="Gewinkelter Verbinder 55"/>
              <p:cNvCxnSpPr/>
              <p:nvPr/>
            </p:nvCxnSpPr>
            <p:spPr>
              <a:xfrm flipV="1">
                <a:off x="839584" y="1949703"/>
                <a:ext cx="115405" cy="35728"/>
              </a:xfrm>
              <a:prstGeom prst="bentConnector3">
                <a:avLst/>
              </a:prstGeom>
              <a:ln>
                <a:solidFill>
                  <a:srgbClr val="A80163"/>
                </a:solidFill>
              </a:ln>
            </p:spPr>
            <p:style>
              <a:lnRef idx="1">
                <a:srgbClr val="A80163"/>
              </a:lnRef>
              <a:fillRef idx="0">
                <a:srgbClr val="A80163"/>
              </a:fillRef>
              <a:effectRef idx="0">
                <a:srgbClr val="A80163"/>
              </a:effectRef>
              <a:fontRef idx="minor">
                <a:schemeClr val="tx1"/>
              </a:fontRef>
            </p:style>
          </p:cxnSp>
        </p:grpSp>
        <p:sp>
          <p:nvSpPr>
            <p:cNvPr id="50" name="Rechteck 49"/>
            <p:cNvSpPr/>
            <p:nvPr/>
          </p:nvSpPr>
          <p:spPr>
            <a:xfrm>
              <a:off x="2467754" y="1268140"/>
              <a:ext cx="2717314" cy="1983060"/>
            </a:xfrm>
            <a:prstGeom prst="rect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kern="0" noProof="0" dirty="0" smtClean="0">
                  <a:solidFill>
                    <a:srgbClr val="000000"/>
                  </a:solidFill>
                  <a:latin typeface="Bosch Office Sans"/>
                </a:rPr>
                <a:t>Executor</a:t>
              </a:r>
              <a:r>
                <a:rPr lang="en-US" sz="1600" kern="0" dirty="0" smtClean="0">
                  <a:solidFill>
                    <a:srgbClr val="000000"/>
                  </a:solidFill>
                  <a:latin typeface="Bosch Office Sans"/>
                </a:rPr>
                <a:t> 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Bosch Office Sans"/>
                </a:rPr>
                <a:t>reservation</a:t>
              </a:r>
              <a:endParaRPr lang="en-US" sz="1600" b="1" kern="0" noProof="0" dirty="0" smtClean="0"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6241409" y="1268140"/>
              <a:ext cx="2885813" cy="1983060"/>
            </a:xfrm>
            <a:prstGeom prst="rect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kern="0" noProof="0" dirty="0" smtClean="0">
                  <a:solidFill>
                    <a:srgbClr val="000000"/>
                  </a:solidFill>
                  <a:latin typeface="Bosch Office Sans"/>
                </a:rPr>
                <a:t>E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rPr>
                <a:t>xecutor reservation</a:t>
              </a:r>
            </a:p>
          </p:txBody>
        </p:sp>
      </p:grpSp>
      <p:sp>
        <p:nvSpPr>
          <p:cNvPr id="12" name="Gleich 11"/>
          <p:cNvSpPr/>
          <p:nvPr/>
        </p:nvSpPr>
        <p:spPr>
          <a:xfrm>
            <a:off x="4777067" y="2696314"/>
            <a:ext cx="914400" cy="914400"/>
          </a:xfrm>
          <a:prstGeom prst="mathEqual">
            <a:avLst/>
          </a:prstGeom>
          <a:solidFill>
            <a:schemeClr val="tx2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CPA for ROS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Response-Time Analysis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258762" y="1615485"/>
            <a:ext cx="4006710" cy="9480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Per-Callback Analysis</a:t>
            </a:r>
            <a:endParaRPr lang="en-US" b="1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647654" y="4034646"/>
            <a:ext cx="2148061" cy="504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647654" y="4034646"/>
            <a:ext cx="2788632" cy="1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4314332" y="4942574"/>
            <a:ext cx="2471858" cy="8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2109941" y="4034588"/>
            <a:ext cx="1056208" cy="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/>
          <p:cNvGrpSpPr/>
          <p:nvPr/>
        </p:nvGrpSpPr>
        <p:grpSpPr>
          <a:xfrm>
            <a:off x="1608768" y="3853105"/>
            <a:ext cx="402020" cy="346082"/>
            <a:chOff x="662152" y="1753986"/>
            <a:chExt cx="402020" cy="346082"/>
          </a:xfrm>
        </p:grpSpPr>
        <p:cxnSp>
          <p:nvCxnSpPr>
            <p:cNvPr id="35" name="Gerade Verbindung mit Pfeil 34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37" name="Gewinkelter Verbinder 36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38" name="Gewinkelter Verbinder 37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5559854" y="3550096"/>
            <a:ext cx="402020" cy="346082"/>
            <a:chOff x="662152" y="1753986"/>
            <a:chExt cx="402020" cy="346082"/>
          </a:xfrm>
        </p:grpSpPr>
        <p:cxnSp>
          <p:nvCxnSpPr>
            <p:cNvPr id="40" name="Gerade Verbindung mit Pfeil 39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2" name="Gewinkelter Verbinder 41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3" name="Gewinkelter Verbinder 42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>
            <a:off x="5360596" y="4209240"/>
            <a:ext cx="402020" cy="346082"/>
            <a:chOff x="662152" y="1753986"/>
            <a:chExt cx="402020" cy="346082"/>
          </a:xfrm>
        </p:grpSpPr>
        <p:cxnSp>
          <p:nvCxnSpPr>
            <p:cNvPr id="45" name="Gerade Verbindung mit Pfeil 44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7" name="Gewinkelter Verbinder 46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48" name="Gewinkelter Verbinder 47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sp>
        <p:nvSpPr>
          <p:cNvPr id="78" name="Textfeld 77"/>
          <p:cNvSpPr txBox="1"/>
          <p:nvPr/>
        </p:nvSpPr>
        <p:spPr>
          <a:xfrm>
            <a:off x="6554942" y="1594075"/>
            <a:ext cx="3674387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kern="0" dirty="0">
                <a:solidFill>
                  <a:srgbClr val="000000"/>
                </a:solidFill>
              </a:rPr>
              <a:t>Arrival-Curve </a:t>
            </a:r>
            <a:r>
              <a:rPr lang="en-US" b="1" kern="0" dirty="0" smtClean="0">
                <a:solidFill>
                  <a:srgbClr val="000000"/>
                </a:solidFill>
              </a:rPr>
              <a:t>Propagation</a:t>
            </a:r>
          </a:p>
        </p:txBody>
      </p:sp>
      <p:grpSp>
        <p:nvGrpSpPr>
          <p:cNvPr id="131" name="Gruppieren 130"/>
          <p:cNvGrpSpPr/>
          <p:nvPr/>
        </p:nvGrpSpPr>
        <p:grpSpPr>
          <a:xfrm>
            <a:off x="5288152" y="4998872"/>
            <a:ext cx="402020" cy="346082"/>
            <a:chOff x="662152" y="1753986"/>
            <a:chExt cx="402020" cy="346082"/>
          </a:xfrm>
        </p:grpSpPr>
        <p:cxnSp>
          <p:nvCxnSpPr>
            <p:cNvPr id="132" name="Gerade Verbindung mit Pfeil 131"/>
            <p:cNvCxnSpPr/>
            <p:nvPr/>
          </p:nvCxnSpPr>
          <p:spPr>
            <a:xfrm flipV="1">
              <a:off x="662152" y="1753986"/>
              <a:ext cx="0" cy="346082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133" name="Gerade Verbindung mit Pfeil 132"/>
            <p:cNvCxnSpPr/>
            <p:nvPr/>
          </p:nvCxnSpPr>
          <p:spPr>
            <a:xfrm>
              <a:off x="662152" y="2100068"/>
              <a:ext cx="402020" cy="0"/>
            </a:xfrm>
            <a:prstGeom prst="straightConnector1">
              <a:avLst/>
            </a:prstGeom>
            <a:ln>
              <a:solidFill>
                <a:srgbClr val="A80163"/>
              </a:solidFill>
              <a:tailEnd type="triangle"/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134" name="Gewinkelter Verbinder 133"/>
            <p:cNvCxnSpPr/>
            <p:nvPr/>
          </p:nvCxnSpPr>
          <p:spPr>
            <a:xfrm flipV="1">
              <a:off x="662152" y="1995055"/>
              <a:ext cx="177432" cy="34406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  <p:cxnSp>
          <p:nvCxnSpPr>
            <p:cNvPr id="135" name="Gewinkelter Verbinder 134"/>
            <p:cNvCxnSpPr/>
            <p:nvPr/>
          </p:nvCxnSpPr>
          <p:spPr>
            <a:xfrm flipV="1">
              <a:off x="839584" y="1924448"/>
              <a:ext cx="90582" cy="70607"/>
            </a:xfrm>
            <a:prstGeom prst="bentConnector3">
              <a:avLst/>
            </a:prstGeom>
            <a:ln>
              <a:solidFill>
                <a:srgbClr val="A80163"/>
              </a:solidFill>
            </a:ln>
          </p:spPr>
          <p:style>
            <a:lnRef idx="1">
              <a:srgbClr val="A80163"/>
            </a:lnRef>
            <a:fillRef idx="0">
              <a:srgbClr val="A80163"/>
            </a:fillRef>
            <a:effectRef idx="0">
              <a:srgbClr val="A80163"/>
            </a:effectRef>
            <a:fontRef idx="minor">
              <a:schemeClr val="tx1"/>
            </a:fontRef>
          </p:style>
        </p:cxnSp>
      </p:grpSp>
      <p:sp>
        <p:nvSpPr>
          <p:cNvPr id="136" name="Textfeld 135"/>
          <p:cNvSpPr txBox="1"/>
          <p:nvPr/>
        </p:nvSpPr>
        <p:spPr>
          <a:xfrm>
            <a:off x="4540240" y="1681332"/>
            <a:ext cx="1784732" cy="666850"/>
          </a:xfrm>
          <a:prstGeom prst="roundRect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Fixed-point search</a:t>
            </a:r>
          </a:p>
        </p:txBody>
      </p:sp>
      <p:sp>
        <p:nvSpPr>
          <p:cNvPr id="49" name="Rechteck 48"/>
          <p:cNvSpPr/>
          <p:nvPr/>
        </p:nvSpPr>
        <p:spPr>
          <a:xfrm>
            <a:off x="2467754" y="3296004"/>
            <a:ext cx="2717314" cy="2248350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Executor</a:t>
            </a:r>
          </a:p>
        </p:txBody>
      </p:sp>
      <p:sp>
        <p:nvSpPr>
          <p:cNvPr id="51" name="Rechteck 50"/>
          <p:cNvSpPr/>
          <p:nvPr/>
        </p:nvSpPr>
        <p:spPr>
          <a:xfrm>
            <a:off x="6241409" y="3288384"/>
            <a:ext cx="2885813" cy="2248350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Executor</a:t>
            </a:r>
          </a:p>
        </p:txBody>
      </p:sp>
      <p:sp>
        <p:nvSpPr>
          <p:cNvPr id="18" name="Nach oben gekrümmter Pfeil 17"/>
          <p:cNvSpPr/>
          <p:nvPr/>
        </p:nvSpPr>
        <p:spPr>
          <a:xfrm>
            <a:off x="3792354" y="2578608"/>
            <a:ext cx="2993836" cy="448056"/>
          </a:xfrm>
          <a:prstGeom prst="curvedUpArrow">
            <a:avLst/>
          </a:prstGeom>
          <a:solidFill>
            <a:srgbClr val="7030A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2" name="Nach oben gekrümmter Pfeil 51"/>
          <p:cNvSpPr/>
          <p:nvPr/>
        </p:nvSpPr>
        <p:spPr>
          <a:xfrm rot="10800000">
            <a:off x="3792354" y="1091382"/>
            <a:ext cx="2993836" cy="497274"/>
          </a:xfrm>
          <a:prstGeom prst="curvedUpArrow">
            <a:avLst/>
          </a:prstGeom>
          <a:solidFill>
            <a:srgbClr val="7030A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842352" y="4662262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53" name="Ellipse 52"/>
          <p:cNvSpPr/>
          <p:nvPr/>
        </p:nvSpPr>
        <p:spPr>
          <a:xfrm>
            <a:off x="3166149" y="3675994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callback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578754" y="4453663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55" name="Ellipse 54"/>
          <p:cNvSpPr/>
          <p:nvPr/>
        </p:nvSpPr>
        <p:spPr>
          <a:xfrm>
            <a:off x="7436286" y="3690270"/>
            <a:ext cx="1481505" cy="583954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callback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58285" y="2086673"/>
            <a:ext cx="2067699" cy="66204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Inherited from CPA unchanged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1169773" y="2086673"/>
            <a:ext cx="1996376" cy="66204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Needs to account for ROS’s quirks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Robot Operating</a:t>
            </a:r>
            <a:r>
              <a:rPr kumimoji="0" lang="en-US" sz="2800" b="0" i="0" u="none" strike="noStrike" kern="0" cap="none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System (2007)</a:t>
            </a:r>
            <a:endParaRPr kumimoji="0" lang="en-US" sz="2800" b="0" i="0" u="none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9200" y="1219199"/>
            <a:ext cx="9646800" cy="40206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kern="0" dirty="0" smtClean="0">
                <a:solidFill>
                  <a:srgbClr val="000000"/>
                </a:solidFill>
              </a:rPr>
              <a:t>Popular robotics </a:t>
            </a:r>
            <a:r>
              <a:rPr lang="en-US" sz="2000" b="1" kern="0" dirty="0" smtClean="0">
                <a:solidFill>
                  <a:srgbClr val="000000"/>
                </a:solidFill>
              </a:rPr>
              <a:t>framework</a:t>
            </a:r>
            <a:r>
              <a:rPr lang="en-US" sz="2000" kern="0" dirty="0" smtClean="0">
                <a:solidFill>
                  <a:srgbClr val="000000"/>
                </a:solidFill>
              </a:rPr>
              <a:t> in academia and industry</a:t>
            </a:r>
          </a:p>
          <a:p>
            <a:pPr marL="696887" lvl="1" indent="-28575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&gt; 10 000 users</a:t>
            </a:r>
          </a:p>
          <a:p>
            <a:pPr marL="696887" lvl="1" indent="-28575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</a:rPr>
              <a:t>&gt; 1000 packages</a:t>
            </a:r>
          </a:p>
          <a:p>
            <a:pPr marL="696887" lvl="1" indent="-28575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&gt; 500 attendees at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ROSCon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indent="-28575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248558"/>
            <a:ext cx="1945120" cy="51819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66700" y="3425086"/>
            <a:ext cx="4591050" cy="837369"/>
          </a:xfrm>
          <a:prstGeom prst="rect">
            <a:avLst/>
          </a:prstGeom>
          <a:noFill/>
          <a:ln w="349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rgbClr val="000000"/>
                </a:solidFill>
              </a:rPr>
              <a:t>12 years of development exposed many  </a:t>
            </a:r>
            <a:r>
              <a:rPr lang="en-US" sz="2000" b="1" kern="0" dirty="0" smtClean="0">
                <a:solidFill>
                  <a:srgbClr val="000000"/>
                </a:solidFill>
              </a:rPr>
              <a:t>limitations</a:t>
            </a:r>
            <a:r>
              <a:rPr lang="en-US" sz="2000" kern="0" dirty="0" smtClean="0">
                <a:solidFill>
                  <a:srgbClr val="000000"/>
                </a:solidFill>
              </a:rPr>
              <a:t> in the original design</a:t>
            </a:r>
            <a:endParaRPr kumimoji="0" lang="en-US" sz="20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1" y="623570"/>
            <a:ext cx="3352800" cy="52101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056393" y="3805255"/>
            <a:ext cx="188745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kern="0" dirty="0" smtClean="0">
                <a:solidFill>
                  <a:srgbClr val="000000"/>
                </a:solidFill>
              </a:rPr>
              <a:t>Willow Garage PR2,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kern="0" dirty="0">
                <a:solidFill>
                  <a:srgbClr val="000000"/>
                </a:solidFill>
              </a:rPr>
              <a:t>t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original ROS robot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419116" y="5515866"/>
            <a:ext cx="2101875" cy="272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i="1" kern="0" dirty="0">
                <a:solidFill>
                  <a:srgbClr val="000000"/>
                </a:solidFill>
              </a:rPr>
              <a:t>http://rasc.usc.edu/pr2.html</a:t>
            </a:r>
            <a:endParaRPr kumimoji="0" lang="en-US" sz="1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185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340" y="2396061"/>
            <a:ext cx="394751" cy="394751"/>
          </a:xfrm>
          <a:prstGeom prst="rect">
            <a:avLst/>
          </a:prstGeom>
        </p:spPr>
      </p:pic>
      <p:sp>
        <p:nvSpPr>
          <p:cNvPr id="10" name="Textfeld 9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Response-Time 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0" name="Gerade Verbindung mit Pfeil 29"/>
          <p:cNvCxnSpPr>
            <a:stCxn id="38" idx="3"/>
            <a:endCxn id="29" idx="2"/>
          </p:cNvCxnSpPr>
          <p:nvPr/>
        </p:nvCxnSpPr>
        <p:spPr>
          <a:xfrm>
            <a:off x="4023091" y="2593437"/>
            <a:ext cx="1969271" cy="731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82" idx="7"/>
            <a:endCxn id="78" idx="4"/>
          </p:cNvCxnSpPr>
          <p:nvPr/>
        </p:nvCxnSpPr>
        <p:spPr>
          <a:xfrm flipV="1">
            <a:off x="7075265" y="2332921"/>
            <a:ext cx="1137113" cy="238530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85" idx="7"/>
            <a:endCxn id="81" idx="3"/>
          </p:cNvCxnSpPr>
          <p:nvPr/>
        </p:nvCxnSpPr>
        <p:spPr>
          <a:xfrm flipV="1">
            <a:off x="6076814" y="2677137"/>
            <a:ext cx="1180918" cy="1730552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8038712" y="205647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7206867" y="2441175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6778799" y="4677736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5780348" y="436720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992362" y="2455944"/>
            <a:ext cx="347331" cy="276447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44" name="Gerade Verbindung mit Pfeil 43"/>
          <p:cNvCxnSpPr>
            <a:stCxn id="81" idx="4"/>
            <a:endCxn id="82" idx="0"/>
          </p:cNvCxnSpPr>
          <p:nvPr/>
        </p:nvCxnSpPr>
        <p:spPr>
          <a:xfrm flipH="1">
            <a:off x="6952465" y="2717622"/>
            <a:ext cx="428068" cy="1960114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3435178" y="1887640"/>
            <a:ext cx="5274721" cy="1209787"/>
          </a:xfrm>
          <a:prstGeom prst="roundRect">
            <a:avLst/>
          </a:prstGeom>
          <a:noFill/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5461686" y="3916778"/>
            <a:ext cx="2092511" cy="1388390"/>
          </a:xfrm>
          <a:prstGeom prst="roundRect">
            <a:avLst/>
          </a:prstGeom>
          <a:noFill/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 real-time model for ROS 2</a:t>
            </a:r>
            <a:endParaRPr lang="en-US" sz="2800" dirty="0"/>
          </a:p>
        </p:txBody>
      </p:sp>
      <p:cxnSp>
        <p:nvCxnSpPr>
          <p:cNvPr id="45" name="Gerade Verbindung mit Pfeil 44"/>
          <p:cNvCxnSpPr>
            <a:endCxn id="85" idx="1"/>
          </p:cNvCxnSpPr>
          <p:nvPr/>
        </p:nvCxnSpPr>
        <p:spPr>
          <a:xfrm>
            <a:off x="3973004" y="2755619"/>
            <a:ext cx="1858209" cy="1652070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68292" y="1488812"/>
                <a:ext cx="2624330" cy="1411770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lIns="91440" tIns="0" rIns="0" bIns="0" rtlCol="0" anchor="ctr" anchorCtr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kumimoji="0" lang="en-US" sz="1600" b="0" i="1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Timer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callback</a:t>
                </a:r>
              </a:p>
              <a:p>
                <a:pPr marL="285750" marR="0" indent="-28575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WCET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285750" marR="0" indent="-28575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285750" marR="0" indent="-28575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1600" kern="0" dirty="0" smtClean="0">
                    <a:solidFill>
                      <a:srgbClr val="000000"/>
                    </a:solidFill>
                  </a:rPr>
                  <a:t>Event arrival curve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sz="1600" b="0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2" y="1488812"/>
                <a:ext cx="2624330" cy="1411770"/>
              </a:xfrm>
              <a:prstGeom prst="rect">
                <a:avLst/>
              </a:prstGeom>
              <a:blipFill>
                <a:blip r:embed="rId6"/>
                <a:stretch>
                  <a:fillRect l="-924" t="-427" b="-4701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/>
          <p:cNvCxnSpPr>
            <a:stCxn id="2" idx="3"/>
            <a:endCxn id="38" idx="1"/>
          </p:cNvCxnSpPr>
          <p:nvPr/>
        </p:nvCxnSpPr>
        <p:spPr>
          <a:xfrm>
            <a:off x="2992622" y="2194697"/>
            <a:ext cx="635718" cy="39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646287" y="773861"/>
                <a:ext cx="2612354" cy="1027138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lIns="91440" tIns="0" rIns="0" bIns="0" rtlCol="0" anchor="ctr" anchorCtr="0">
                <a:noAutofit/>
              </a:bodyPr>
              <a:lstStyle/>
              <a:p>
                <a:pPr fontAlgn="auto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en-US" sz="1600" i="1" kern="0" dirty="0">
                    <a:solidFill>
                      <a:srgbClr val="000000"/>
                    </a:solidFill>
                  </a:rPr>
                  <a:t>Subscription</a:t>
                </a:r>
                <a:r>
                  <a:rPr lang="en-US" sz="1600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kern="0" dirty="0" smtClean="0">
                    <a:solidFill>
                      <a:srgbClr val="000000"/>
                    </a:solidFill>
                  </a:rPr>
                  <a:t>callback</a:t>
                </a:r>
                <a:endPara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285750" marR="0" indent="-28575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WCET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285750" marR="0" indent="-28575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kumimoji="0" lang="en-US" sz="16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87" y="773861"/>
                <a:ext cx="2612354" cy="1027138"/>
              </a:xfrm>
              <a:prstGeom prst="rect">
                <a:avLst/>
              </a:prstGeom>
              <a:blipFill>
                <a:blip r:embed="rId7"/>
                <a:stretch>
                  <a:fillRect l="-928" t="-2353" b="-8235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/>
          <p:cNvCxnSpPr>
            <a:stCxn id="29" idx="0"/>
            <a:endCxn id="25" idx="2"/>
          </p:cNvCxnSpPr>
          <p:nvPr/>
        </p:nvCxnSpPr>
        <p:spPr>
          <a:xfrm flipV="1">
            <a:off x="6166028" y="1800999"/>
            <a:ext cx="786436" cy="654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465846" y="3552920"/>
                <a:ext cx="2773001" cy="354903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lIns="91440" tIns="0" rIns="0" bIns="0" rtlCol="0" anchor="ctr" anchorCtr="0">
                <a:noAutofit/>
              </a:bodyPr>
              <a:lstStyle>
                <a:defPPr>
                  <a:defRPr lang="de-DE"/>
                </a:defPPr>
                <a:lvl1pPr marL="285750" marR="0" indent="-28575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 kumimoji="0" b="0" i="0" u="none" strike="noStrike" kern="0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defRPr>
                </a:lvl1pPr>
              </a:lstStyle>
              <a:p>
                <a:pPr marL="0" indent="0">
                  <a:buNone/>
                </a:pPr>
                <a:r>
                  <a:rPr lang="en-US" sz="1600" dirty="0"/>
                  <a:t>Communication Delay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46" y="3552920"/>
                <a:ext cx="2773001" cy="354903"/>
              </a:xfrm>
              <a:prstGeom prst="rect">
                <a:avLst/>
              </a:prstGeom>
              <a:blipFill>
                <a:blip r:embed="rId8"/>
                <a:stretch>
                  <a:fillRect l="-875" t="-3333" b="-15000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r Verbinder 12"/>
          <p:cNvCxnSpPr>
            <a:stCxn id="11" idx="3"/>
          </p:cNvCxnSpPr>
          <p:nvPr/>
        </p:nvCxnSpPr>
        <p:spPr>
          <a:xfrm flipV="1">
            <a:off x="4238847" y="3456985"/>
            <a:ext cx="537826" cy="27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29" idx="6"/>
            <a:endCxn id="81" idx="2"/>
          </p:cNvCxnSpPr>
          <p:nvPr/>
        </p:nvCxnSpPr>
        <p:spPr>
          <a:xfrm flipV="1">
            <a:off x="6339693" y="2579399"/>
            <a:ext cx="867174" cy="14769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8416236" y="3386925"/>
            <a:ext cx="1968839" cy="56284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285750" marR="0" indent="-28575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b="0" i="0" u="none" strike="noStrike" kern="0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pPr marL="0" indent="0" algn="ctr">
              <a:buNone/>
            </a:pPr>
            <a:r>
              <a:rPr lang="en-US" sz="1600" dirty="0" smtClean="0"/>
              <a:t>Processing chains of interest </a:t>
            </a:r>
            <a:endParaRPr lang="en-US" sz="1600" dirty="0"/>
          </a:p>
        </p:txBody>
      </p:sp>
      <p:cxnSp>
        <p:nvCxnSpPr>
          <p:cNvPr id="48" name="Gerader Verbinder 47"/>
          <p:cNvCxnSpPr/>
          <p:nvPr/>
        </p:nvCxnSpPr>
        <p:spPr>
          <a:xfrm flipH="1" flipV="1">
            <a:off x="7757736" y="2358699"/>
            <a:ext cx="713858" cy="103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>
            <a:stCxn id="47" idx="1"/>
          </p:cNvCxnSpPr>
          <p:nvPr/>
        </p:nvCxnSpPr>
        <p:spPr>
          <a:xfrm flipH="1" flipV="1">
            <a:off x="7629596" y="3640983"/>
            <a:ext cx="786640" cy="27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fik 73">
            <a:extLst>
              <a:ext uri="{FF2B5EF4-FFF2-40B4-BE49-F238E27FC236}">
                <a16:creationId xmlns:a16="http://schemas.microsoft.com/office/drawing/2014/main" id="{B73454F8-5413-4176-987C-BF294501E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247" y="4664487"/>
            <a:ext cx="481265" cy="481265"/>
          </a:xfrm>
          <a:prstGeom prst="rect">
            <a:avLst/>
          </a:prstGeom>
        </p:spPr>
      </p:pic>
      <p:cxnSp>
        <p:nvCxnSpPr>
          <p:cNvPr id="75" name="Gerade Verbindung mit Pfeil 74"/>
          <p:cNvCxnSpPr>
            <a:stCxn id="86" idx="3"/>
            <a:endCxn id="85" idx="2"/>
          </p:cNvCxnSpPr>
          <p:nvPr/>
        </p:nvCxnSpPr>
        <p:spPr>
          <a:xfrm flipV="1">
            <a:off x="4324094" y="4505428"/>
            <a:ext cx="1456254" cy="407550"/>
          </a:xfrm>
          <a:prstGeom prst="straightConnector1">
            <a:avLst/>
          </a:prstGeom>
          <a:ln>
            <a:solidFill>
              <a:srgbClr val="A80163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410845" y="4316409"/>
                <a:ext cx="2837625" cy="803623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none" lIns="91440" tIns="0" rIns="0" bIns="0" rtlCol="0" anchor="ctr" anchorCtr="0">
                <a:noAutofit/>
              </a:bodyPr>
              <a:lstStyle/>
              <a:p>
                <a:pPr marR="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en-US" sz="1600" i="1" kern="0" dirty="0" smtClean="0">
                    <a:solidFill>
                      <a:srgbClr val="000000"/>
                    </a:solidFill>
                  </a:rPr>
                  <a:t>Event source </a:t>
                </a:r>
                <a:r>
                  <a:rPr lang="en-US" sz="1600" kern="0" dirty="0" smtClean="0">
                    <a:solidFill>
                      <a:srgbClr val="000000"/>
                    </a:solidFill>
                  </a:rPr>
                  <a:t>external to ROS</a:t>
                </a:r>
              </a:p>
              <a:p>
                <a:pPr marL="285750" marR="0" indent="-285750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1600" kern="0" dirty="0" smtClean="0">
                    <a:solidFill>
                      <a:srgbClr val="000000"/>
                    </a:solidFill>
                  </a:rPr>
                  <a:t>Event arrival curve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sz="1600" b="0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45" y="4316409"/>
                <a:ext cx="2837625" cy="803623"/>
              </a:xfrm>
              <a:prstGeom prst="rect">
                <a:avLst/>
              </a:prstGeom>
              <a:blipFill>
                <a:blip r:embed="rId10"/>
                <a:stretch>
                  <a:fillRect l="-855" r="-1923" b="-1493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bgerundetes Rechteck 85"/>
          <p:cNvSpPr/>
          <p:nvPr/>
        </p:nvSpPr>
        <p:spPr>
          <a:xfrm>
            <a:off x="3782457" y="4603166"/>
            <a:ext cx="541637" cy="619623"/>
          </a:xfrm>
          <a:prstGeom prst="roundRect">
            <a:avLst/>
          </a:prstGeom>
          <a:noFill/>
          <a:ln w="19050" cap="flat" cmpd="sng" algn="ctr">
            <a:solidFill>
              <a:srgbClr val="67B419"/>
            </a:solidFill>
            <a:prstDash val="sys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88" name="Gerader Verbinder 87"/>
          <p:cNvCxnSpPr>
            <a:stCxn id="79" idx="3"/>
            <a:endCxn id="86" idx="1"/>
          </p:cNvCxnSpPr>
          <p:nvPr/>
        </p:nvCxnSpPr>
        <p:spPr>
          <a:xfrm>
            <a:off x="3248470" y="4718221"/>
            <a:ext cx="533987" cy="194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>
            <a:stCxn id="81" idx="7"/>
            <a:endCxn id="78" idx="2"/>
          </p:cNvCxnSpPr>
          <p:nvPr/>
        </p:nvCxnSpPr>
        <p:spPr>
          <a:xfrm flipV="1">
            <a:off x="7503333" y="2194698"/>
            <a:ext cx="535379" cy="286962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58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Response-Time 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4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9200" y="648000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 per-callback response-time analysis for ROS</a:t>
            </a:r>
            <a:endParaRPr lang="en-US" sz="28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4869745" y="2627899"/>
            <a:ext cx="5623334" cy="1815961"/>
            <a:chOff x="501496" y="1334982"/>
            <a:chExt cx="5623334" cy="1815961"/>
          </a:xfrm>
        </p:grpSpPr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0358" y="1334982"/>
              <a:ext cx="3949956" cy="1448581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501496" y="2855990"/>
              <a:ext cx="5623334" cy="2949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Busy-window analysis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without critical instant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assumptions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301540" y="1600709"/>
            <a:ext cx="6125075" cy="963144"/>
            <a:chOff x="4456426" y="3470224"/>
            <a:chExt cx="6125075" cy="963144"/>
          </a:xfrm>
        </p:grpSpPr>
        <p:sp>
          <p:nvSpPr>
            <p:cNvPr id="71" name="Textfeld 70"/>
            <p:cNvSpPr txBox="1"/>
            <p:nvPr/>
          </p:nvSpPr>
          <p:spPr>
            <a:xfrm>
              <a:off x="4456426" y="4165474"/>
              <a:ext cx="6125075" cy="2678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kern="0" dirty="0" smtClean="0">
                  <a:solidFill>
                    <a:srgbClr val="000000"/>
                  </a:solidFill>
                </a:rPr>
                <a:t>Dedicated analyses for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timers and polling-point-based callbacks</a:t>
              </a: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6278" y="3775541"/>
              <a:ext cx="4854736" cy="22860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6278" y="3470224"/>
              <a:ext cx="5037084" cy="228600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781547" y="4165474"/>
            <a:ext cx="3499461" cy="1300786"/>
            <a:chOff x="781547" y="4165474"/>
            <a:chExt cx="3499461" cy="1300786"/>
          </a:xfrm>
        </p:grpSpPr>
        <p:sp>
          <p:nvSpPr>
            <p:cNvPr id="31" name="Textfeld 30"/>
            <p:cNvSpPr txBox="1"/>
            <p:nvPr/>
          </p:nvSpPr>
          <p:spPr>
            <a:xfrm>
              <a:off x="857177" y="5180656"/>
              <a:ext cx="3423831" cy="28560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kern="0" dirty="0" smtClean="0">
                  <a:solidFill>
                    <a:srgbClr val="000000"/>
                  </a:solidFill>
                </a:rPr>
                <a:t>Optimization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 for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intra-executor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 chains</a:t>
              </a: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781547" y="4165474"/>
              <a:ext cx="3362085" cy="826656"/>
              <a:chOff x="410845" y="3995280"/>
              <a:chExt cx="5136286" cy="973356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410845" y="3995280"/>
                <a:ext cx="5136286" cy="973356"/>
                <a:chOff x="3435178" y="1984146"/>
                <a:chExt cx="5136286" cy="973356"/>
              </a:xfrm>
            </p:grpSpPr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50043" y="2396061"/>
                  <a:ext cx="379767" cy="301468"/>
                </a:xfrm>
                <a:prstGeom prst="rect">
                  <a:avLst/>
                </a:prstGeom>
              </p:spPr>
            </p:pic>
            <p:cxnSp>
              <p:nvCxnSpPr>
                <p:cNvPr id="35" name="Gerade Verbindung mit Pfeil 34"/>
                <p:cNvCxnSpPr>
                  <a:stCxn id="34" idx="3"/>
                  <a:endCxn id="41" idx="2"/>
                </p:cNvCxnSpPr>
                <p:nvPr/>
              </p:nvCxnSpPr>
              <p:spPr>
                <a:xfrm>
                  <a:off x="3929810" y="2546795"/>
                  <a:ext cx="2062552" cy="47373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1">
                  <a:srgbClr val="A80163"/>
                </a:lnRef>
                <a:fillRef idx="0">
                  <a:srgbClr val="A80163"/>
                </a:fillRef>
                <a:effectRef idx="0">
                  <a:srgbClr val="A80163"/>
                </a:effectRef>
                <a:fontRef idx="minor">
                  <a:schemeClr val="tx1"/>
                </a:fontRef>
              </p:style>
            </p:cxnSp>
            <p:sp>
              <p:nvSpPr>
                <p:cNvPr id="37" name="Ellipse 36"/>
                <p:cNvSpPr/>
                <p:nvPr/>
              </p:nvSpPr>
              <p:spPr>
                <a:xfrm>
                  <a:off x="8038712" y="2056474"/>
                  <a:ext cx="347331" cy="27644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3F136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Ellipse 39"/>
                <p:cNvSpPr/>
                <p:nvPr/>
              </p:nvSpPr>
              <p:spPr>
                <a:xfrm>
                  <a:off x="7206867" y="2441175"/>
                  <a:ext cx="347331" cy="27644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3F136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5992362" y="2455944"/>
                  <a:ext cx="347331" cy="27644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3F136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Abgerundetes Rechteck 42"/>
                <p:cNvSpPr/>
                <p:nvPr/>
              </p:nvSpPr>
              <p:spPr>
                <a:xfrm>
                  <a:off x="3435178" y="1984146"/>
                  <a:ext cx="5136286" cy="973356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rgbClr val="67B41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Bosch Office Sans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Gerade Verbindung mit Pfeil 45"/>
                <p:cNvCxnSpPr>
                  <a:stCxn id="41" idx="6"/>
                  <a:endCxn id="40" idx="2"/>
                </p:cNvCxnSpPr>
                <p:nvPr/>
              </p:nvCxnSpPr>
              <p:spPr>
                <a:xfrm flipV="1">
                  <a:off x="6339693" y="2579399"/>
                  <a:ext cx="867174" cy="14769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1">
                  <a:srgbClr val="A80163"/>
                </a:lnRef>
                <a:fillRef idx="0">
                  <a:srgbClr val="A80163"/>
                </a:fillRef>
                <a:effectRef idx="0">
                  <a:srgbClr val="A8016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mit Pfeil 46"/>
                <p:cNvCxnSpPr>
                  <a:stCxn id="40" idx="7"/>
                  <a:endCxn id="37" idx="2"/>
                </p:cNvCxnSpPr>
                <p:nvPr/>
              </p:nvCxnSpPr>
              <p:spPr>
                <a:xfrm flipV="1">
                  <a:off x="7503333" y="2194698"/>
                  <a:ext cx="535379" cy="286962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prstDash val="sysDot"/>
                  <a:tailEnd type="triangle"/>
                </a:ln>
              </p:spPr>
              <p:style>
                <a:lnRef idx="1">
                  <a:srgbClr val="A80163"/>
                </a:lnRef>
                <a:fillRef idx="0">
                  <a:srgbClr val="A80163"/>
                </a:fillRef>
                <a:effectRef idx="0">
                  <a:srgbClr val="A80163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Gerade Verbindung mit Pfeil 12"/>
              <p:cNvCxnSpPr/>
              <p:nvPr/>
            </p:nvCxnSpPr>
            <p:spPr>
              <a:xfrm flipV="1">
                <a:off x="930876" y="4187476"/>
                <a:ext cx="4069492" cy="272871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27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7412" y="2126334"/>
            <a:ext cx="9874800" cy="1917944"/>
          </a:xfrm>
        </p:spPr>
        <p:txBody>
          <a:bodyPr/>
          <a:lstStyle/>
          <a:p>
            <a:pPr algn="ctr"/>
            <a:r>
              <a:rPr lang="en-US" sz="4400" dirty="0" smtClean="0"/>
              <a:t>Case Study:</a:t>
            </a:r>
            <a:br>
              <a:rPr lang="en-US" sz="4400" dirty="0" smtClean="0"/>
            </a:br>
            <a:r>
              <a:rPr lang="en-US" sz="4400" dirty="0" smtClean="0"/>
              <a:t>The </a:t>
            </a:r>
            <a:r>
              <a:rPr lang="en-US" sz="4400" i="1" dirty="0" err="1" smtClean="0"/>
              <a:t>move_base</a:t>
            </a:r>
            <a:r>
              <a:rPr lang="en-US" sz="4400" dirty="0" smtClean="0"/>
              <a:t> Navigation </a:t>
            </a:r>
            <a:r>
              <a:rPr lang="en-US" sz="4400" dirty="0"/>
              <a:t>S</a:t>
            </a:r>
            <a:r>
              <a:rPr lang="en-US" sz="4400" dirty="0" smtClean="0"/>
              <a:t>tack</a:t>
            </a:r>
            <a:endParaRPr lang="en-US" sz="4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30" y="777153"/>
            <a:ext cx="2078141" cy="76136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55" y="898737"/>
            <a:ext cx="1945120" cy="5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0000"/>
                </a:solidFill>
              </a:rPr>
              <a:t>Processing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sz="2800" kern="0" dirty="0" smtClean="0">
                <a:solidFill>
                  <a:srgbClr val="000000"/>
                </a:solidFill>
              </a:rPr>
              <a:t>teps</a:t>
            </a:r>
            <a:endParaRPr lang="en-US" sz="2800" i="1" kern="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480685" y="548068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08633" y="1944412"/>
            <a:ext cx="1263534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pose</a:t>
            </a:r>
          </a:p>
        </p:txBody>
      </p:sp>
      <p:sp>
        <p:nvSpPr>
          <p:cNvPr id="7" name="Rechteck 6"/>
          <p:cNvSpPr/>
          <p:nvPr/>
        </p:nvSpPr>
        <p:spPr>
          <a:xfrm>
            <a:off x="554990" y="1813968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odometry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4989" y="2689095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position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4989" y="3591451"/>
            <a:ext cx="1174057" cy="554237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laser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scanner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70758" y="1944411"/>
            <a:ext cx="1263534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12" name="Ellipse 11"/>
          <p:cNvSpPr/>
          <p:nvPr/>
        </p:nvSpPr>
        <p:spPr>
          <a:xfrm>
            <a:off x="6132883" y="1944411"/>
            <a:ext cx="1363292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sp>
        <p:nvSpPr>
          <p:cNvPr id="15" name="Ellipse 14"/>
          <p:cNvSpPr/>
          <p:nvPr/>
        </p:nvSpPr>
        <p:spPr>
          <a:xfrm>
            <a:off x="4370758" y="3401736"/>
            <a:ext cx="1263534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16" name="Ellipse 15"/>
          <p:cNvSpPr/>
          <p:nvPr/>
        </p:nvSpPr>
        <p:spPr>
          <a:xfrm>
            <a:off x="6132883" y="3401736"/>
            <a:ext cx="1363292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cxnSp>
        <p:nvCxnSpPr>
          <p:cNvPr id="5" name="Gerade Verbindung mit Pfeil 4"/>
          <p:cNvCxnSpPr>
            <a:stCxn id="7" idx="3"/>
            <a:endCxn id="6" idx="2"/>
          </p:cNvCxnSpPr>
          <p:nvPr/>
        </p:nvCxnSpPr>
        <p:spPr>
          <a:xfrm>
            <a:off x="1729047" y="2013474"/>
            <a:ext cx="879586" cy="379826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3" idx="3"/>
            <a:endCxn id="6" idx="2"/>
          </p:cNvCxnSpPr>
          <p:nvPr/>
        </p:nvCxnSpPr>
        <p:spPr>
          <a:xfrm flipV="1">
            <a:off x="1729046" y="2393300"/>
            <a:ext cx="879587" cy="49530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4" idx="3"/>
            <a:endCxn id="6" idx="2"/>
          </p:cNvCxnSpPr>
          <p:nvPr/>
        </p:nvCxnSpPr>
        <p:spPr>
          <a:xfrm flipV="1">
            <a:off x="1729046" y="2393300"/>
            <a:ext cx="879587" cy="147527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6" idx="5"/>
            <a:endCxn id="15" idx="1"/>
          </p:cNvCxnSpPr>
          <p:nvPr/>
        </p:nvCxnSpPr>
        <p:spPr>
          <a:xfrm>
            <a:off x="3687127" y="2710711"/>
            <a:ext cx="868671" cy="82250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6" idx="6"/>
            <a:endCxn id="11" idx="2"/>
          </p:cNvCxnSpPr>
          <p:nvPr/>
        </p:nvCxnSpPr>
        <p:spPr>
          <a:xfrm flipV="1">
            <a:off x="3872167" y="2393299"/>
            <a:ext cx="498591" cy="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5" idx="6"/>
            <a:endCxn id="16" idx="2"/>
          </p:cNvCxnSpPr>
          <p:nvPr/>
        </p:nvCxnSpPr>
        <p:spPr>
          <a:xfrm>
            <a:off x="5634292" y="3850624"/>
            <a:ext cx="498591" cy="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1" idx="6"/>
            <a:endCxn id="12" idx="2"/>
          </p:cNvCxnSpPr>
          <p:nvPr/>
        </p:nvCxnSpPr>
        <p:spPr>
          <a:xfrm>
            <a:off x="5634292" y="2393299"/>
            <a:ext cx="498591" cy="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6" idx="0"/>
            <a:endCxn id="12" idx="4"/>
          </p:cNvCxnSpPr>
          <p:nvPr/>
        </p:nvCxnSpPr>
        <p:spPr>
          <a:xfrm flipV="1">
            <a:off x="6814529" y="2842186"/>
            <a:ext cx="0" cy="55955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8124825" y="2226504"/>
            <a:ext cx="952500" cy="333587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wheels</a:t>
            </a:r>
          </a:p>
        </p:txBody>
      </p:sp>
      <p:cxnSp>
        <p:nvCxnSpPr>
          <p:cNvPr id="36" name="Gerade Verbindung mit Pfeil 35"/>
          <p:cNvCxnSpPr>
            <a:stCxn id="12" idx="6"/>
            <a:endCxn id="33" idx="1"/>
          </p:cNvCxnSpPr>
          <p:nvPr/>
        </p:nvCxnSpPr>
        <p:spPr>
          <a:xfrm flipV="1">
            <a:off x="7496175" y="2393298"/>
            <a:ext cx="628650" cy="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1729046" y="1016526"/>
            <a:ext cx="7601537" cy="2839687"/>
            <a:chOff x="1729046" y="1214238"/>
            <a:chExt cx="7601537" cy="2839687"/>
          </a:xfrm>
        </p:grpSpPr>
        <p:cxnSp>
          <p:nvCxnSpPr>
            <p:cNvPr id="47" name="Gerader Verbinder 46"/>
            <p:cNvCxnSpPr>
              <a:stCxn id="6" idx="6"/>
              <a:endCxn id="11" idx="2"/>
            </p:cNvCxnSpPr>
            <p:nvPr/>
          </p:nvCxnSpPr>
          <p:spPr>
            <a:xfrm flipV="1">
              <a:off x="3872167" y="2591011"/>
              <a:ext cx="498591" cy="1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/>
            <p:cNvGrpSpPr/>
            <p:nvPr/>
          </p:nvGrpSpPr>
          <p:grpSpPr>
            <a:xfrm>
              <a:off x="1729046" y="1214238"/>
              <a:ext cx="7601537" cy="2839687"/>
              <a:chOff x="1729046" y="1214238"/>
              <a:chExt cx="7601537" cy="2839687"/>
            </a:xfrm>
          </p:grpSpPr>
          <p:cxnSp>
            <p:nvCxnSpPr>
              <p:cNvPr id="45" name="Gerader Verbinder 44"/>
              <p:cNvCxnSpPr>
                <a:stCxn id="14" idx="3"/>
                <a:endCxn id="6" idx="2"/>
              </p:cNvCxnSpPr>
              <p:nvPr/>
            </p:nvCxnSpPr>
            <p:spPr>
              <a:xfrm flipV="1">
                <a:off x="1729046" y="2578655"/>
                <a:ext cx="879587" cy="147527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hteck 1"/>
              <p:cNvSpPr/>
              <p:nvPr/>
            </p:nvSpPr>
            <p:spPr>
              <a:xfrm>
                <a:off x="4298475" y="1214238"/>
                <a:ext cx="5032108" cy="523674"/>
              </a:xfrm>
              <a:prstGeom prst="rect">
                <a:avLst/>
              </a:prstGeom>
              <a:solidFill>
                <a:srgbClr val="CC3300">
                  <a:alpha val="32157"/>
                </a:srgbClr>
              </a:solidFill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kern="0" dirty="0" smtClean="0">
                    <a:solidFill>
                      <a:srgbClr val="000000"/>
                    </a:solidFill>
                    <a:latin typeface="Bosch Office Sans"/>
                  </a:rPr>
                  <a:t>Timing-critical processing chain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cxnSp>
            <p:nvCxnSpPr>
              <p:cNvPr id="8" name="Gerader Verbinder 7"/>
              <p:cNvCxnSpPr/>
              <p:nvPr/>
            </p:nvCxnSpPr>
            <p:spPr>
              <a:xfrm flipV="1">
                <a:off x="5862029" y="1762300"/>
                <a:ext cx="270854" cy="828709"/>
              </a:xfrm>
              <a:prstGeom prst="line">
                <a:avLst/>
              </a:prstGeom>
              <a:ln w="95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Gerader Verbinder 43"/>
            <p:cNvCxnSpPr>
              <a:stCxn id="11" idx="6"/>
              <a:endCxn id="12" idx="2"/>
            </p:cNvCxnSpPr>
            <p:nvPr/>
          </p:nvCxnSpPr>
          <p:spPr>
            <a:xfrm>
              <a:off x="5634292" y="2591011"/>
              <a:ext cx="498591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>
              <a:stCxn id="12" idx="6"/>
              <a:endCxn id="33" idx="1"/>
            </p:cNvCxnSpPr>
            <p:nvPr/>
          </p:nvCxnSpPr>
          <p:spPr>
            <a:xfrm flipV="1">
              <a:off x="7496175" y="2591010"/>
              <a:ext cx="628650" cy="1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feld 36"/>
          <p:cNvSpPr txBox="1"/>
          <p:nvPr/>
        </p:nvSpPr>
        <p:spPr>
          <a:xfrm>
            <a:off x="2937943" y="4824156"/>
            <a:ext cx="5085483" cy="678231"/>
          </a:xfrm>
          <a:prstGeom prst="rect">
            <a:avLst/>
          </a:prstGeom>
          <a:solidFill>
            <a:srgbClr val="E6DAEE"/>
          </a:solidFill>
          <a:ln w="34925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defRPr sz="2000" kern="0">
                <a:solidFill>
                  <a:srgbClr val="000000"/>
                </a:solidFill>
              </a:defRPr>
            </a:lvl1pPr>
          </a:lstStyle>
          <a:p>
            <a:r>
              <a:rPr lang="en-US" sz="1800" b="1" dirty="0" smtClean="0"/>
              <a:t>Can we implement this safely in ROS 2?</a:t>
            </a:r>
            <a:endParaRPr lang="en-US" sz="18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6022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smtClean="0"/>
              <a:t>Our Needs for Real-Time </a:t>
            </a:r>
            <a:r>
              <a:rPr lang="en-US" sz="3200" dirty="0"/>
              <a:t>C</a:t>
            </a:r>
            <a:r>
              <a:rPr lang="en-US" sz="3200" dirty="0" smtClean="0"/>
              <a:t>ontrol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258762" y="965200"/>
            <a:ext cx="10450800" cy="44996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6"/>
                </a:solidFill>
              </a:rPr>
              <a:t>Support for automated timing </a:t>
            </a:r>
            <a:r>
              <a:rPr lang="en-US" sz="2000" b="1" dirty="0" smtClean="0">
                <a:solidFill>
                  <a:schemeClr val="accent6"/>
                </a:solidFill>
              </a:rPr>
              <a:t>validation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</a:p>
          <a:p>
            <a:pPr marL="598481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6"/>
                </a:solidFill>
              </a:rPr>
              <a:t>Does this robot react in time?</a:t>
            </a:r>
          </a:p>
          <a:p>
            <a:pPr marL="255581" lvl="1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Support for model-based </a:t>
            </a:r>
            <a:r>
              <a:rPr lang="en-US" sz="2000" b="1" dirty="0" smtClean="0"/>
              <a:t>design space exploration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Would </a:t>
            </a:r>
            <a:r>
              <a:rPr lang="en-US" sz="2000" dirty="0"/>
              <a:t>this </a:t>
            </a:r>
            <a:r>
              <a:rPr lang="en-US" sz="2000" dirty="0" smtClean="0"/>
              <a:t>robot respond </a:t>
            </a:r>
            <a:r>
              <a:rPr lang="en-US" sz="2000" dirty="0"/>
              <a:t>in time if I used </a:t>
            </a:r>
            <a:r>
              <a:rPr lang="en-US" sz="2000" dirty="0" smtClean="0"/>
              <a:t>this </a:t>
            </a:r>
            <a:r>
              <a:rPr lang="en-US" sz="2000" dirty="0"/>
              <a:t>hardware</a:t>
            </a:r>
            <a:r>
              <a:rPr lang="en-US" sz="2000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Would this robot respond in time if I implemented it that way</a:t>
            </a:r>
            <a:r>
              <a:rPr lang="en-US" sz="2000" dirty="0" smtClean="0"/>
              <a:t>?</a:t>
            </a:r>
          </a:p>
          <a:p>
            <a:pPr marL="691183" lvl="1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63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Hardware Uncertainty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480685" y="548068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08633" y="1944412"/>
            <a:ext cx="1263534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pose</a:t>
            </a:r>
          </a:p>
        </p:txBody>
      </p:sp>
      <p:sp>
        <p:nvSpPr>
          <p:cNvPr id="7" name="Rechteck 6"/>
          <p:cNvSpPr/>
          <p:nvPr/>
        </p:nvSpPr>
        <p:spPr>
          <a:xfrm>
            <a:off x="554990" y="1813968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odometry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4989" y="2689095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position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4989" y="3591451"/>
            <a:ext cx="1174057" cy="554237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laser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scanner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70758" y="1944411"/>
            <a:ext cx="1263534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12" name="Ellipse 11"/>
          <p:cNvSpPr/>
          <p:nvPr/>
        </p:nvSpPr>
        <p:spPr>
          <a:xfrm>
            <a:off x="6132883" y="1944411"/>
            <a:ext cx="1363292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sp>
        <p:nvSpPr>
          <p:cNvPr id="15" name="Ellipse 14"/>
          <p:cNvSpPr/>
          <p:nvPr/>
        </p:nvSpPr>
        <p:spPr>
          <a:xfrm>
            <a:off x="4370758" y="3401736"/>
            <a:ext cx="1263534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16" name="Ellipse 15"/>
          <p:cNvSpPr/>
          <p:nvPr/>
        </p:nvSpPr>
        <p:spPr>
          <a:xfrm>
            <a:off x="6132883" y="3401736"/>
            <a:ext cx="1363292" cy="897775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cxnSp>
        <p:nvCxnSpPr>
          <p:cNvPr id="5" name="Gerade Verbindung mit Pfeil 4"/>
          <p:cNvCxnSpPr>
            <a:stCxn id="7" idx="3"/>
            <a:endCxn id="6" idx="2"/>
          </p:cNvCxnSpPr>
          <p:nvPr/>
        </p:nvCxnSpPr>
        <p:spPr>
          <a:xfrm>
            <a:off x="1729047" y="2013474"/>
            <a:ext cx="879586" cy="379826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3" idx="3"/>
            <a:endCxn id="6" idx="2"/>
          </p:cNvCxnSpPr>
          <p:nvPr/>
        </p:nvCxnSpPr>
        <p:spPr>
          <a:xfrm flipV="1">
            <a:off x="1729046" y="2393300"/>
            <a:ext cx="879587" cy="49530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4" idx="3"/>
            <a:endCxn id="6" idx="2"/>
          </p:cNvCxnSpPr>
          <p:nvPr/>
        </p:nvCxnSpPr>
        <p:spPr>
          <a:xfrm flipV="1">
            <a:off x="1729046" y="2393300"/>
            <a:ext cx="879587" cy="147527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6" idx="5"/>
            <a:endCxn id="15" idx="1"/>
          </p:cNvCxnSpPr>
          <p:nvPr/>
        </p:nvCxnSpPr>
        <p:spPr>
          <a:xfrm>
            <a:off x="3687127" y="2710711"/>
            <a:ext cx="868671" cy="82250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6" idx="6"/>
            <a:endCxn id="11" idx="2"/>
          </p:cNvCxnSpPr>
          <p:nvPr/>
        </p:nvCxnSpPr>
        <p:spPr>
          <a:xfrm flipV="1">
            <a:off x="3872167" y="2393299"/>
            <a:ext cx="498591" cy="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5" idx="6"/>
            <a:endCxn id="16" idx="2"/>
          </p:cNvCxnSpPr>
          <p:nvPr/>
        </p:nvCxnSpPr>
        <p:spPr>
          <a:xfrm>
            <a:off x="5634292" y="3850624"/>
            <a:ext cx="498591" cy="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1" idx="6"/>
            <a:endCxn id="12" idx="2"/>
          </p:cNvCxnSpPr>
          <p:nvPr/>
        </p:nvCxnSpPr>
        <p:spPr>
          <a:xfrm>
            <a:off x="5634292" y="2393299"/>
            <a:ext cx="498591" cy="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6" idx="0"/>
            <a:endCxn id="12" idx="4"/>
          </p:cNvCxnSpPr>
          <p:nvPr/>
        </p:nvCxnSpPr>
        <p:spPr>
          <a:xfrm flipV="1">
            <a:off x="6814529" y="2842186"/>
            <a:ext cx="0" cy="559550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8124825" y="2226504"/>
            <a:ext cx="952500" cy="333587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wheels</a:t>
            </a:r>
          </a:p>
        </p:txBody>
      </p:sp>
      <p:cxnSp>
        <p:nvCxnSpPr>
          <p:cNvPr id="36" name="Gerade Verbindung mit Pfeil 35"/>
          <p:cNvCxnSpPr>
            <a:stCxn id="12" idx="6"/>
            <a:endCxn id="33" idx="1"/>
          </p:cNvCxnSpPr>
          <p:nvPr/>
        </p:nvCxnSpPr>
        <p:spPr>
          <a:xfrm flipV="1">
            <a:off x="7496175" y="2393298"/>
            <a:ext cx="628650" cy="1"/>
          </a:xfrm>
          <a:prstGeom prst="straightConnector1">
            <a:avLst/>
          </a:prstGeom>
          <a:ln w="158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1729046" y="2380943"/>
            <a:ext cx="6395779" cy="1475270"/>
            <a:chOff x="1729046" y="2578655"/>
            <a:chExt cx="6395779" cy="1475270"/>
          </a:xfrm>
        </p:grpSpPr>
        <p:cxnSp>
          <p:nvCxnSpPr>
            <p:cNvPr id="47" name="Gerader Verbinder 46"/>
            <p:cNvCxnSpPr>
              <a:stCxn id="6" idx="6"/>
              <a:endCxn id="11" idx="2"/>
            </p:cNvCxnSpPr>
            <p:nvPr/>
          </p:nvCxnSpPr>
          <p:spPr>
            <a:xfrm flipV="1">
              <a:off x="3872167" y="2591011"/>
              <a:ext cx="498591" cy="1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>
              <a:stCxn id="14" idx="3"/>
              <a:endCxn id="6" idx="2"/>
            </p:cNvCxnSpPr>
            <p:nvPr/>
          </p:nvCxnSpPr>
          <p:spPr>
            <a:xfrm flipV="1">
              <a:off x="1729046" y="2578655"/>
              <a:ext cx="879587" cy="147527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>
              <a:stCxn id="11" idx="6"/>
              <a:endCxn id="12" idx="2"/>
            </p:cNvCxnSpPr>
            <p:nvPr/>
          </p:nvCxnSpPr>
          <p:spPr>
            <a:xfrm>
              <a:off x="5634292" y="2591011"/>
              <a:ext cx="498591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>
              <a:stCxn id="12" idx="6"/>
              <a:endCxn id="33" idx="1"/>
            </p:cNvCxnSpPr>
            <p:nvPr/>
          </p:nvCxnSpPr>
          <p:spPr>
            <a:xfrm flipV="1">
              <a:off x="7496175" y="2591010"/>
              <a:ext cx="628650" cy="1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365663" y="3440171"/>
            <a:ext cx="5174897" cy="1689030"/>
            <a:chOff x="365663" y="3440171"/>
            <a:chExt cx="5174897" cy="1689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1729046" y="4450970"/>
                  <a:ext cx="3811514" cy="678231"/>
                </a:xfrm>
                <a:prstGeom prst="rect">
                  <a:avLst/>
                </a:prstGeom>
                <a:solidFill>
                  <a:srgbClr val="E6DAEE"/>
                </a:solidFill>
                <a:ln w="34925">
                  <a:solidFill>
                    <a:srgbClr val="7030A0"/>
                  </a:solidFill>
                </a:ln>
              </p:spPr>
              <p:txBody>
                <a:bodyPr wrap="square" lIns="0" tIns="0" rIns="0" bIns="0" rtlCol="0" anchor="ctr" anchorCtr="0">
                  <a:noAutofit/>
                </a:bodyPr>
                <a:lstStyle>
                  <a:defPPr>
                    <a:defRPr lang="de-DE"/>
                  </a:defPPr>
                  <a:lvl1pPr algn="ctr" fontAlgn="auto">
                    <a:lnSpc>
                      <a:spcPts val="2300"/>
                    </a:lnSpc>
                    <a:spcBef>
                      <a:spcPts val="500"/>
                    </a:spcBef>
                    <a:spcAft>
                      <a:spcPts val="0"/>
                    </a:spcAft>
                    <a:defRPr sz="2000" kern="0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en-US" sz="1800" dirty="0"/>
                    <a:t>Hardware not determined yet</a:t>
                  </a:r>
                </a:p>
                <a:p>
                  <a14:m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en-US" sz="1800" dirty="0"/>
                    <a:t>Unknown input jitter</a:t>
                  </a:r>
                </a:p>
              </p:txBody>
            </p:sp>
          </mc:Choice>
          <mc:Fallback xmlns=""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046" y="4450970"/>
                  <a:ext cx="3811514" cy="678231"/>
                </a:xfrm>
                <a:prstGeom prst="rect">
                  <a:avLst/>
                </a:prstGeom>
                <a:blipFill>
                  <a:blip r:embed="rId5"/>
                  <a:stretch>
                    <a:fillRect t="-5983" b="-12821"/>
                  </a:stretch>
                </a:blipFill>
                <a:ln w="34925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Ellipse 30"/>
            <p:cNvSpPr/>
            <p:nvPr/>
          </p:nvSpPr>
          <p:spPr>
            <a:xfrm>
              <a:off x="365663" y="3440171"/>
              <a:ext cx="1552709" cy="872161"/>
            </a:xfrm>
            <a:prstGeom prst="ellipse">
              <a:avLst/>
            </a:prstGeom>
            <a:noFill/>
            <a:ln w="222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cxnSp>
          <p:nvCxnSpPr>
            <p:cNvPr id="35" name="Gerader Verbinder 34"/>
            <p:cNvCxnSpPr>
              <a:endCxn id="31" idx="5"/>
            </p:cNvCxnSpPr>
            <p:nvPr/>
          </p:nvCxnSpPr>
          <p:spPr>
            <a:xfrm flipH="1" flipV="1">
              <a:off x="1690983" y="4184607"/>
              <a:ext cx="38063" cy="22317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125354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bgerundetes Rechteck 113"/>
          <p:cNvSpPr/>
          <p:nvPr/>
        </p:nvSpPr>
        <p:spPr>
          <a:xfrm>
            <a:off x="390773" y="3917807"/>
            <a:ext cx="1809238" cy="8006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Event-Driven</a:t>
            </a:r>
          </a:p>
        </p:txBody>
      </p:sp>
      <p:pic>
        <p:nvPicPr>
          <p:cNvPr id="107" name="Grafik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091" y="4375541"/>
            <a:ext cx="394751" cy="394751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502" y="823729"/>
            <a:ext cx="394751" cy="39475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066" y="818980"/>
            <a:ext cx="394751" cy="39475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492" y="1706807"/>
            <a:ext cx="394751" cy="39475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134" y="1744681"/>
            <a:ext cx="394751" cy="394751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02" y="818980"/>
            <a:ext cx="394751" cy="394751"/>
          </a:xfrm>
          <a:prstGeom prst="rect">
            <a:avLst/>
          </a:prstGeom>
        </p:spPr>
      </p:pic>
      <p:sp>
        <p:nvSpPr>
          <p:cNvPr id="9" name="Textfeld 8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srgbClr val="000000"/>
                </a:solidFill>
              </a:rPr>
              <a:t>Two Implementation Choices</a:t>
            </a:r>
            <a:endParaRPr lang="en-US" sz="2800" i="1" kern="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80685" y="548068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534716" y="1070217"/>
            <a:ext cx="1490472" cy="585216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pose</a:t>
            </a:r>
          </a:p>
        </p:txBody>
      </p:sp>
      <p:sp>
        <p:nvSpPr>
          <p:cNvPr id="11" name="Ellipse 10"/>
          <p:cNvSpPr/>
          <p:nvPr/>
        </p:nvSpPr>
        <p:spPr>
          <a:xfrm>
            <a:off x="7253806" y="1072919"/>
            <a:ext cx="1490472" cy="580361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12" name="Ellipse 11"/>
          <p:cNvSpPr/>
          <p:nvPr/>
        </p:nvSpPr>
        <p:spPr>
          <a:xfrm>
            <a:off x="8993937" y="1069848"/>
            <a:ext cx="1493351" cy="580361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sp>
        <p:nvSpPr>
          <p:cNvPr id="15" name="Ellipse 14"/>
          <p:cNvSpPr/>
          <p:nvPr/>
        </p:nvSpPr>
        <p:spPr>
          <a:xfrm>
            <a:off x="7253806" y="1928627"/>
            <a:ext cx="1490472" cy="585216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16" name="Ellipse 15"/>
          <p:cNvSpPr/>
          <p:nvPr/>
        </p:nvSpPr>
        <p:spPr>
          <a:xfrm>
            <a:off x="9000510" y="1932751"/>
            <a:ext cx="1490472" cy="585216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sp>
        <p:nvSpPr>
          <p:cNvPr id="40" name="Rechteck 39"/>
          <p:cNvSpPr/>
          <p:nvPr/>
        </p:nvSpPr>
        <p:spPr>
          <a:xfrm>
            <a:off x="2566673" y="906110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odometry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2566671" y="1427746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position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566671" y="1924450"/>
            <a:ext cx="1174057" cy="554237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laser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scanner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4239922" y="1170324"/>
            <a:ext cx="1054760" cy="469552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store</a:t>
            </a:r>
          </a:p>
        </p:txBody>
      </p:sp>
      <p:cxnSp>
        <p:nvCxnSpPr>
          <p:cNvPr id="50" name="Gerade Verbindung mit Pfeil 49"/>
          <p:cNvCxnSpPr>
            <a:stCxn id="40" idx="3"/>
            <a:endCxn id="49" idx="1"/>
          </p:cNvCxnSpPr>
          <p:nvPr/>
        </p:nvCxnSpPr>
        <p:spPr>
          <a:xfrm>
            <a:off x="3740730" y="1105616"/>
            <a:ext cx="653658" cy="133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41" idx="3"/>
            <a:endCxn id="49" idx="2"/>
          </p:cNvCxnSpPr>
          <p:nvPr/>
        </p:nvCxnSpPr>
        <p:spPr>
          <a:xfrm flipV="1">
            <a:off x="3740728" y="1405100"/>
            <a:ext cx="499194" cy="22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42" idx="3"/>
            <a:endCxn id="49" idx="3"/>
          </p:cNvCxnSpPr>
          <p:nvPr/>
        </p:nvCxnSpPr>
        <p:spPr>
          <a:xfrm flipV="1">
            <a:off x="3740728" y="1571112"/>
            <a:ext cx="653660" cy="63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2566673" y="3592077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odometry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2566671" y="4113713"/>
            <a:ext cx="1174057" cy="399011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position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2566671" y="4610417"/>
            <a:ext cx="1174057" cy="554237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laser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scanner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4134044" y="3683031"/>
            <a:ext cx="1054760" cy="469552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store</a:t>
            </a:r>
          </a:p>
        </p:txBody>
      </p:sp>
      <p:cxnSp>
        <p:nvCxnSpPr>
          <p:cNvPr id="59" name="Gerade Verbindung mit Pfeil 58"/>
          <p:cNvCxnSpPr>
            <a:stCxn id="55" idx="3"/>
            <a:endCxn id="58" idx="2"/>
          </p:cNvCxnSpPr>
          <p:nvPr/>
        </p:nvCxnSpPr>
        <p:spPr>
          <a:xfrm>
            <a:off x="3740730" y="3791583"/>
            <a:ext cx="393314" cy="12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56" idx="3"/>
            <a:endCxn id="58" idx="2"/>
          </p:cNvCxnSpPr>
          <p:nvPr/>
        </p:nvCxnSpPr>
        <p:spPr>
          <a:xfrm flipV="1">
            <a:off x="3740728" y="3917807"/>
            <a:ext cx="393316" cy="39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57" idx="3"/>
            <a:endCxn id="74" idx="2"/>
          </p:cNvCxnSpPr>
          <p:nvPr/>
        </p:nvCxnSpPr>
        <p:spPr>
          <a:xfrm flipV="1">
            <a:off x="3740728" y="3980709"/>
            <a:ext cx="1793988" cy="90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5534716" y="3688101"/>
            <a:ext cx="1490472" cy="585216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pose</a:t>
            </a:r>
          </a:p>
        </p:txBody>
      </p:sp>
      <p:cxnSp>
        <p:nvCxnSpPr>
          <p:cNvPr id="83" name="Gerade Verbindung mit Pfeil 82"/>
          <p:cNvCxnSpPr>
            <a:stCxn id="74" idx="6"/>
            <a:endCxn id="93" idx="2"/>
          </p:cNvCxnSpPr>
          <p:nvPr/>
        </p:nvCxnSpPr>
        <p:spPr>
          <a:xfrm>
            <a:off x="7025188" y="3980709"/>
            <a:ext cx="224924" cy="4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7250112" y="3694851"/>
            <a:ext cx="1490472" cy="580361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94" name="Ellipse 93"/>
          <p:cNvSpPr/>
          <p:nvPr/>
        </p:nvSpPr>
        <p:spPr>
          <a:xfrm>
            <a:off x="8990243" y="3691780"/>
            <a:ext cx="1493351" cy="580361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Local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sp>
        <p:nvSpPr>
          <p:cNvPr id="95" name="Ellipse 94"/>
          <p:cNvSpPr/>
          <p:nvPr/>
        </p:nvSpPr>
        <p:spPr>
          <a:xfrm>
            <a:off x="7250112" y="4560184"/>
            <a:ext cx="1490472" cy="585216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</a:t>
            </a:r>
          </a:p>
        </p:txBody>
      </p:sp>
      <p:sp>
        <p:nvSpPr>
          <p:cNvPr id="96" name="Ellipse 95"/>
          <p:cNvSpPr/>
          <p:nvPr/>
        </p:nvSpPr>
        <p:spPr>
          <a:xfrm>
            <a:off x="8996816" y="4564308"/>
            <a:ext cx="1490472" cy="585216"/>
          </a:xfrm>
          <a:prstGeom prst="ellipse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Global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planner</a:t>
            </a:r>
          </a:p>
        </p:txBody>
      </p:sp>
      <p:cxnSp>
        <p:nvCxnSpPr>
          <p:cNvPr id="98" name="Gerade Verbindung mit Pfeil 97"/>
          <p:cNvCxnSpPr>
            <a:stCxn id="74" idx="5"/>
            <a:endCxn id="95" idx="2"/>
          </p:cNvCxnSpPr>
          <p:nvPr/>
        </p:nvCxnSpPr>
        <p:spPr>
          <a:xfrm>
            <a:off x="6806913" y="4187614"/>
            <a:ext cx="443199" cy="66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>
            <a:stCxn id="93" idx="6"/>
            <a:endCxn id="94" idx="2"/>
          </p:cNvCxnSpPr>
          <p:nvPr/>
        </p:nvCxnSpPr>
        <p:spPr>
          <a:xfrm flipV="1">
            <a:off x="8740584" y="3981961"/>
            <a:ext cx="249659" cy="3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bgerundetes Rechteck 109"/>
          <p:cNvSpPr/>
          <p:nvPr/>
        </p:nvSpPr>
        <p:spPr>
          <a:xfrm>
            <a:off x="4134044" y="818980"/>
            <a:ext cx="6664492" cy="881636"/>
          </a:xfrm>
          <a:prstGeom prst="roundRect">
            <a:avLst/>
          </a:prstGeom>
          <a:noFill/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1" name="Abgerundetes Rechteck 110"/>
          <p:cNvSpPr/>
          <p:nvPr/>
        </p:nvSpPr>
        <p:spPr>
          <a:xfrm>
            <a:off x="4052236" y="3467220"/>
            <a:ext cx="6746300" cy="881636"/>
          </a:xfrm>
          <a:prstGeom prst="roundRect">
            <a:avLst/>
          </a:prstGeom>
          <a:noFill/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2" name="Abgerundetes Rechteck 111"/>
          <p:cNvSpPr/>
          <p:nvPr/>
        </p:nvSpPr>
        <p:spPr>
          <a:xfrm>
            <a:off x="7136492" y="1732070"/>
            <a:ext cx="3675092" cy="881636"/>
          </a:xfrm>
          <a:prstGeom prst="roundRect">
            <a:avLst/>
          </a:prstGeom>
          <a:noFill/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3" name="Abgerundetes Rechteck 112"/>
          <p:cNvSpPr/>
          <p:nvPr/>
        </p:nvSpPr>
        <p:spPr>
          <a:xfrm>
            <a:off x="7136492" y="4380310"/>
            <a:ext cx="3675092" cy="881636"/>
          </a:xfrm>
          <a:prstGeom prst="roundRect">
            <a:avLst/>
          </a:prstGeom>
          <a:noFill/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5" name="Abgerundetes Rechteck 114"/>
          <p:cNvSpPr/>
          <p:nvPr/>
        </p:nvSpPr>
        <p:spPr>
          <a:xfrm>
            <a:off x="381651" y="1179860"/>
            <a:ext cx="1809238" cy="8006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Time-Driven</a:t>
            </a:r>
          </a:p>
        </p:txBody>
      </p:sp>
      <p:cxnSp>
        <p:nvCxnSpPr>
          <p:cNvPr id="117" name="Gerader Verbinder 116"/>
          <p:cNvCxnSpPr/>
          <p:nvPr/>
        </p:nvCxnSpPr>
        <p:spPr>
          <a:xfrm>
            <a:off x="-77002" y="3060834"/>
            <a:ext cx="1104662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feld 145"/>
          <p:cNvSpPr txBox="1"/>
          <p:nvPr/>
        </p:nvSpPr>
        <p:spPr>
          <a:xfrm>
            <a:off x="2419317" y="2675244"/>
            <a:ext cx="6130990" cy="690494"/>
          </a:xfrm>
          <a:prstGeom prst="rect">
            <a:avLst/>
          </a:prstGeom>
          <a:solidFill>
            <a:srgbClr val="E6DAEE"/>
          </a:solidFill>
          <a:ln w="34925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algn="ctr"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</a:defRPr>
            </a:lvl1pPr>
          </a:lstStyle>
          <a:p>
            <a:r>
              <a:rPr lang="en-US" sz="2400" dirty="0"/>
              <a:t>How well do both variants cope with increasing input jitter?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2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55" grpId="0" animBg="1"/>
      <p:bldP spid="56" grpId="0" animBg="1"/>
      <p:bldP spid="57" grpId="0" animBg="1"/>
      <p:bldP spid="58" grpId="0" animBg="1"/>
      <p:bldP spid="74" grpId="0" animBg="1"/>
      <p:bldP spid="93" grpId="0" animBg="1"/>
      <p:bldP spid="94" grpId="0" animBg="1"/>
      <p:bldP spid="95" grpId="0" animBg="1"/>
      <p:bldP spid="96" grpId="0" animBg="1"/>
      <p:bldP spid="111" grpId="0" animBg="1"/>
      <p:bldP spid="113" grpId="0" animBg="1"/>
      <p:bldP spid="1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Exploring Jitter Sensitivity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8" name="Inhaltsplatzhalter 10"/>
          <p:cNvPicPr>
            <a:picLocks noGrp="1" noChangeAspect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6" y="1571752"/>
            <a:ext cx="8416165" cy="3616071"/>
          </a:xfr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842884" y="90684"/>
            <a:ext cx="968375" cy="950913"/>
            <a:chOff x="259" y="2690"/>
            <a:chExt cx="610" cy="59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9" y="2690"/>
              <a:ext cx="610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2690"/>
              <a:ext cx="61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2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Exploring Jitter Sensitivity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8" name="Inhaltsplatzhalter 10"/>
          <p:cNvPicPr>
            <a:picLocks noGrp="1" noChangeAspect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6" y="1571752"/>
            <a:ext cx="8416165" cy="3616071"/>
          </a:xfrm>
        </p:spPr>
      </p:pic>
      <p:grpSp>
        <p:nvGrpSpPr>
          <p:cNvPr id="18" name="Gruppieren 17"/>
          <p:cNvGrpSpPr/>
          <p:nvPr/>
        </p:nvGrpSpPr>
        <p:grpSpPr>
          <a:xfrm>
            <a:off x="2031499" y="2598673"/>
            <a:ext cx="2616003" cy="1344153"/>
            <a:chOff x="2031499" y="2598673"/>
            <a:chExt cx="2616003" cy="1344153"/>
          </a:xfrm>
        </p:grpSpPr>
        <p:sp>
          <p:nvSpPr>
            <p:cNvPr id="6" name="Textfeld 5"/>
            <p:cNvSpPr txBox="1"/>
            <p:nvPr/>
          </p:nvSpPr>
          <p:spPr>
            <a:xfrm>
              <a:off x="2031499" y="2598673"/>
              <a:ext cx="2616003" cy="690494"/>
            </a:xfrm>
            <a:prstGeom prst="rect">
              <a:avLst/>
            </a:prstGeom>
            <a:solidFill>
              <a:srgbClr val="E6DAEE"/>
            </a:solidFill>
            <a:ln w="38100">
              <a:solidFill>
                <a:srgbClr val="7030A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2000" kern="0" dirty="0">
                  <a:solidFill>
                    <a:srgbClr val="000000"/>
                  </a:solidFill>
                </a:rPr>
                <a:t>f</a:t>
              </a:r>
              <a:r>
                <a:rPr lang="en-US" sz="2000" kern="0" dirty="0" smtClean="0">
                  <a:solidFill>
                    <a:srgbClr val="000000"/>
                  </a:solidFill>
                </a:rPr>
                <a:t>ixed sampling latency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441195" y="3506597"/>
              <a:ext cx="478173" cy="436229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</a:pPr>
              <a:endParaRPr lang="en-US" sz="2000" kern="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" name="Gerader Verbinder 8"/>
            <p:cNvCxnSpPr>
              <a:stCxn id="7" idx="0"/>
            </p:cNvCxnSpPr>
            <p:nvPr/>
          </p:nvCxnSpPr>
          <p:spPr>
            <a:xfrm flipH="1" flipV="1">
              <a:off x="2642532" y="3289167"/>
              <a:ext cx="37750" cy="21743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/>
          <p:cNvGrpSpPr/>
          <p:nvPr/>
        </p:nvGrpSpPr>
        <p:grpSpPr>
          <a:xfrm>
            <a:off x="2919369" y="3506597"/>
            <a:ext cx="6603708" cy="1172798"/>
            <a:chOff x="2919369" y="3506597"/>
            <a:chExt cx="6603708" cy="1172798"/>
          </a:xfrm>
        </p:grpSpPr>
        <p:sp>
          <p:nvSpPr>
            <p:cNvPr id="12" name="Textfeld 11"/>
            <p:cNvSpPr txBox="1"/>
            <p:nvPr/>
          </p:nvSpPr>
          <p:spPr>
            <a:xfrm>
              <a:off x="6907074" y="3988901"/>
              <a:ext cx="2616003" cy="690494"/>
            </a:xfrm>
            <a:prstGeom prst="rect">
              <a:avLst/>
            </a:prstGeom>
            <a:solidFill>
              <a:srgbClr val="E6DAEE"/>
            </a:solidFill>
            <a:ln w="38100">
              <a:solidFill>
                <a:srgbClr val="7030A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2000" kern="0" dirty="0" smtClean="0">
                  <a:solidFill>
                    <a:srgbClr val="000000"/>
                  </a:solidFill>
                </a:rPr>
                <a:t>Not affected by jitter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919369" y="3506597"/>
              <a:ext cx="6518246" cy="436229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</a:pPr>
              <a:endParaRPr lang="en-US" sz="2000" kern="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4" name="Gerader Verbinder 13"/>
            <p:cNvCxnSpPr>
              <a:stCxn id="13" idx="4"/>
              <a:endCxn id="12" idx="1"/>
            </p:cNvCxnSpPr>
            <p:nvPr/>
          </p:nvCxnSpPr>
          <p:spPr>
            <a:xfrm>
              <a:off x="6178492" y="3942826"/>
              <a:ext cx="728582" cy="39132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3621" y="93268"/>
            <a:ext cx="96821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Exploring Jitter Sensitivity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8" name="Inhaltsplatzhalter 10"/>
          <p:cNvPicPr>
            <a:picLocks noGrp="1" noChangeAspect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6" y="1571752"/>
            <a:ext cx="8416165" cy="3616071"/>
          </a:xfrm>
        </p:spPr>
      </p:pic>
      <p:sp>
        <p:nvSpPr>
          <p:cNvPr id="7" name="Textfeld 6"/>
          <p:cNvSpPr txBox="1"/>
          <p:nvPr/>
        </p:nvSpPr>
        <p:spPr>
          <a:xfrm>
            <a:off x="5023386" y="1784943"/>
            <a:ext cx="2616003" cy="690494"/>
          </a:xfrm>
          <a:prstGeom prst="rect">
            <a:avLst/>
          </a:prstGeom>
          <a:solidFill>
            <a:srgbClr val="E6DAEE"/>
          </a:solidFill>
          <a:ln w="38100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 sz="2000" kern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Increasing self-interference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031499" y="2867121"/>
            <a:ext cx="2616003" cy="1788769"/>
            <a:chOff x="2031499" y="2867121"/>
            <a:chExt cx="2616003" cy="1788769"/>
          </a:xfrm>
        </p:grpSpPr>
        <p:sp>
          <p:nvSpPr>
            <p:cNvPr id="6" name="Textfeld 5"/>
            <p:cNvSpPr txBox="1"/>
            <p:nvPr/>
          </p:nvSpPr>
          <p:spPr>
            <a:xfrm>
              <a:off x="2031499" y="2867121"/>
              <a:ext cx="2616003" cy="690494"/>
            </a:xfrm>
            <a:prstGeom prst="rect">
              <a:avLst/>
            </a:prstGeom>
            <a:solidFill>
              <a:srgbClr val="E6DAEE"/>
            </a:solidFill>
            <a:ln w="38100">
              <a:solidFill>
                <a:srgbClr val="7030A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sz="2000" kern="0" dirty="0">
                  <a:solidFill>
                    <a:srgbClr val="000000"/>
                  </a:solidFill>
                </a:rPr>
                <a:t>n</a:t>
              </a:r>
              <a:r>
                <a:rPr lang="en-US" sz="2000" kern="0" dirty="0" smtClean="0">
                  <a:solidFill>
                    <a:srgbClr val="000000"/>
                  </a:solidFill>
                </a:rPr>
                <a:t>o sampling latency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567033" y="4395831"/>
              <a:ext cx="260058" cy="260059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</a:pPr>
              <a:endParaRPr lang="en-US" sz="2000" kern="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0" name="Gerader Verbinder 9"/>
            <p:cNvCxnSpPr>
              <a:endCxn id="6" idx="2"/>
            </p:cNvCxnSpPr>
            <p:nvPr/>
          </p:nvCxnSpPr>
          <p:spPr>
            <a:xfrm flipV="1">
              <a:off x="2789006" y="3557615"/>
              <a:ext cx="550495" cy="87630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3621" y="93268"/>
            <a:ext cx="96821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From ROS to ROS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66700" y="503415"/>
            <a:ext cx="10450800" cy="38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54990" y="907071"/>
            <a:ext cx="8104624" cy="37554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marR="0" indent="-28575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0" noProof="0" dirty="0" smtClean="0">
                <a:solidFill>
                  <a:srgbClr val="000000"/>
                </a:solidFill>
              </a:rPr>
              <a:t>Complete refactoring of the ROS framework</a:t>
            </a:r>
          </a:p>
          <a:p>
            <a:pPr marL="285750" marR="0" indent="-28575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0" noProof="0" dirty="0" smtClean="0">
                <a:solidFill>
                  <a:srgbClr val="000000"/>
                </a:solidFill>
              </a:rPr>
              <a:t>Recently released first long-term </a:t>
            </a:r>
            <a:r>
              <a:rPr lang="en-US" sz="2000" kern="0" dirty="0">
                <a:solidFill>
                  <a:srgbClr val="000000"/>
                </a:solidFill>
              </a:rPr>
              <a:t>s</a:t>
            </a:r>
            <a:r>
              <a:rPr lang="en-US" sz="2000" kern="0" noProof="0" dirty="0" err="1" smtClean="0">
                <a:solidFill>
                  <a:srgbClr val="000000"/>
                </a:solidFill>
              </a:rPr>
              <a:t>upport</a:t>
            </a:r>
            <a:r>
              <a:rPr lang="en-US" sz="2000" kern="0" noProof="0" dirty="0" smtClean="0">
                <a:solidFill>
                  <a:srgbClr val="000000"/>
                </a:solidFill>
              </a:rPr>
              <a:t> version</a:t>
            </a:r>
          </a:p>
          <a:p>
            <a:pPr marL="285750" marR="0" indent="-28575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0" dirty="0" smtClean="0">
                <a:solidFill>
                  <a:srgbClr val="000000"/>
                </a:solidFill>
              </a:rPr>
              <a:t>Aims to support </a:t>
            </a:r>
            <a:r>
              <a:rPr lang="en-US" sz="2000" b="1" kern="0" dirty="0" smtClean="0">
                <a:solidFill>
                  <a:srgbClr val="000000"/>
                </a:solidFill>
              </a:rPr>
              <a:t>real-time control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35" y="-1"/>
            <a:ext cx="1014065" cy="101406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692677" y="2784807"/>
            <a:ext cx="7584271" cy="1347674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/>
              <a:t>“We want </a:t>
            </a:r>
            <a:r>
              <a:rPr lang="en-US" sz="2000" i="1" dirty="0"/>
              <a:t>to support real-time control directly in ROS, including inter-process and inter-machine </a:t>
            </a:r>
            <a:r>
              <a:rPr lang="en-US" sz="2000" i="1" dirty="0" smtClean="0"/>
              <a:t>communication”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kern="0" dirty="0" smtClean="0">
                <a:solidFill>
                  <a:srgbClr val="000000"/>
                </a:solidFill>
              </a:rPr>
              <a:t>From “</a:t>
            </a:r>
            <a:r>
              <a:rPr lang="en-US" sz="1600" i="1" kern="0" dirty="0" smtClean="0">
                <a:solidFill>
                  <a:srgbClr val="000000"/>
                </a:solidFill>
              </a:rPr>
              <a:t>Why </a:t>
            </a:r>
            <a:r>
              <a:rPr lang="en-US" sz="1600" i="1" kern="0" dirty="0">
                <a:solidFill>
                  <a:srgbClr val="000000"/>
                </a:solidFill>
              </a:rPr>
              <a:t>ROS 2?” </a:t>
            </a:r>
            <a:r>
              <a:rPr lang="en-US" sz="1600" kern="0" dirty="0">
                <a:solidFill>
                  <a:srgbClr val="000000"/>
                </a:solidFill>
              </a:rPr>
              <a:t>at </a:t>
            </a:r>
            <a:r>
              <a:rPr lang="en-US" sz="1600" i="1" kern="0" dirty="0">
                <a:solidFill>
                  <a:srgbClr val="000000"/>
                </a:solidFill>
              </a:rPr>
              <a:t>design.ros2.org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10799" y="4355016"/>
            <a:ext cx="5562600" cy="790575"/>
          </a:xfrm>
          <a:prstGeom prst="rect">
            <a:avLst/>
          </a:prstGeom>
          <a:solidFill>
            <a:srgbClr val="E6DAEE"/>
          </a:solidFill>
          <a:ln w="38100">
            <a:solidFill>
              <a:srgbClr val="7030A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What does this mean in practice?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7517606" y="1116502"/>
            <a:ext cx="2897029" cy="1693397"/>
            <a:chOff x="7517606" y="1116502"/>
            <a:chExt cx="2897029" cy="169339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606" y="1116502"/>
              <a:ext cx="2685361" cy="1510516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632195" y="2537180"/>
              <a:ext cx="2782440" cy="2727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1" kern="0" dirty="0">
                  <a:solidFill>
                    <a:srgbClr val="000000"/>
                  </a:solidFill>
                </a:rPr>
                <a:t>https://www.youtube.com/watch?v=npQMzH3j_d8</a:t>
              </a:r>
              <a:endPara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674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Exploring Jitter Sensitivity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8" name="Inhaltsplatzhalter 10"/>
          <p:cNvPicPr>
            <a:picLocks noGrp="1" noChangeAspect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6" y="1571752"/>
            <a:ext cx="8416165" cy="361607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253338" y="1211581"/>
                <a:ext cx="5777109" cy="690494"/>
              </a:xfrm>
              <a:prstGeom prst="rect">
                <a:avLst/>
              </a:prstGeom>
              <a:solidFill>
                <a:srgbClr val="E6DAEE"/>
              </a:solidFill>
              <a:ln w="38100">
                <a:solidFill>
                  <a:srgbClr val="7030A0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R="0" algn="ctr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en-US" sz="2000" kern="0" dirty="0" smtClean="0">
                    <a:solidFill>
                      <a:srgbClr val="000000"/>
                    </a:solidFill>
                  </a:rPr>
                  <a:t>“All laser scanners have jitter &lt;40ms”</a:t>
                </a:r>
              </a:p>
              <a:p>
                <a:pPr marR="0" algn="ctr" defTabSz="914400" eaLnBrk="1" fontAlgn="auto" latinLnBrk="0" hangingPunct="1">
                  <a:lnSpc>
                    <a:spcPts val="23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kern="0" dirty="0" smtClean="0">
                    <a:solidFill>
                      <a:srgbClr val="000000"/>
                    </a:solidFill>
                  </a:rPr>
                  <a:t> event-driven approach yields faster response</a:t>
                </a: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38" y="1211581"/>
                <a:ext cx="5777109" cy="690494"/>
              </a:xfrm>
              <a:prstGeom prst="rect">
                <a:avLst/>
              </a:prstGeom>
              <a:blipFill>
                <a:blip r:embed="rId3"/>
                <a:stretch>
                  <a:fillRect t="-7563" b="-1680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1857676" y="3715352"/>
            <a:ext cx="4102554" cy="1001028"/>
          </a:xfrm>
          <a:prstGeom prst="rect">
            <a:avLst/>
          </a:prstGeom>
          <a:solidFill>
            <a:srgbClr val="7030A0">
              <a:alpha val="2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842884" y="90684"/>
            <a:ext cx="968375" cy="950913"/>
            <a:chOff x="259" y="2690"/>
            <a:chExt cx="610" cy="59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9" y="2690"/>
              <a:ext cx="610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2690"/>
              <a:ext cx="61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14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Exploring Jitter Sensitivity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8" name="Inhaltsplatzhalter 10"/>
          <p:cNvPicPr>
            <a:picLocks noGrp="1" noChangeAspect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16" y="1571752"/>
            <a:ext cx="8416165" cy="3616071"/>
          </a:xfrm>
        </p:spPr>
      </p:pic>
      <p:sp>
        <p:nvSpPr>
          <p:cNvPr id="5" name="Rechteck 4"/>
          <p:cNvSpPr/>
          <p:nvPr/>
        </p:nvSpPr>
        <p:spPr>
          <a:xfrm>
            <a:off x="1112108" y="1261427"/>
            <a:ext cx="8809133" cy="4236720"/>
          </a:xfrm>
          <a:prstGeom prst="rect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821931" y="2346960"/>
            <a:ext cx="5325762" cy="1432560"/>
          </a:xfrm>
          <a:prstGeom prst="rect">
            <a:avLst/>
          </a:prstGeom>
          <a:solidFill>
            <a:srgbClr val="E6DAEE"/>
          </a:solidFill>
          <a:ln w="38100">
            <a:solidFill>
              <a:srgbClr val="7030A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kern="0" dirty="0" smtClean="0">
                <a:solidFill>
                  <a:srgbClr val="000000"/>
                </a:solidFill>
              </a:rPr>
              <a:t>Response-time analysis allows </a:t>
            </a:r>
            <a:r>
              <a:rPr lang="en-US" sz="2800" b="1" kern="0" dirty="0" smtClean="0">
                <a:solidFill>
                  <a:srgbClr val="000000"/>
                </a:solidFill>
              </a:rPr>
              <a:t>nonobvious</a:t>
            </a:r>
            <a:r>
              <a:rPr 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</a:rPr>
              <a:t>tradeoffs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kern="0" dirty="0" smtClean="0">
                <a:solidFill>
                  <a:srgbClr val="000000"/>
                </a:solidFill>
              </a:rPr>
              <a:t>early</a:t>
            </a:r>
            <a:r>
              <a:rPr lang="en-US" sz="2800" kern="0" dirty="0" smtClean="0">
                <a:solidFill>
                  <a:srgbClr val="000000"/>
                </a:solidFill>
              </a:rPr>
              <a:t> in the design phase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842884" y="90684"/>
            <a:ext cx="968375" cy="950913"/>
            <a:chOff x="259" y="2690"/>
            <a:chExt cx="610" cy="59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9" y="2690"/>
              <a:ext cx="610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2690"/>
              <a:ext cx="61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58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Extract the timing model automatically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static analysis or runtime system introspection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Develop a real-time executor</a:t>
            </a:r>
          </a:p>
          <a:p>
            <a:pPr marL="233983" lvl="1" indent="0">
              <a:buNone/>
            </a:pPr>
            <a:r>
              <a:rPr lang="en-US" dirty="0" smtClean="0"/>
              <a:t>Discussions with ROS developers underway (Join us!)</a:t>
            </a:r>
          </a:p>
        </p:txBody>
      </p:sp>
    </p:spTree>
    <p:extLst>
      <p:ext uri="{BB962C8B-B14F-4D97-AF65-F5344CB8AC3E}">
        <p14:creationId xmlns:p14="http://schemas.microsoft.com/office/powerpoint/2010/main" val="20866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258762" y="737733"/>
            <a:ext cx="10450800" cy="44791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Contributions</a:t>
            </a:r>
          </a:p>
          <a:p>
            <a:pPr lvl="1"/>
            <a:r>
              <a:rPr lang="en-US" sz="1800" dirty="0" smtClean="0"/>
              <a:t>A comprehensive description of the </a:t>
            </a:r>
            <a:r>
              <a:rPr lang="en-US" sz="1800" b="1" dirty="0" smtClean="0"/>
              <a:t>ROS 2 execution model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b="1" dirty="0" smtClean="0"/>
              <a:t>response-time analysis</a:t>
            </a:r>
            <a:r>
              <a:rPr lang="en-US" sz="1800" dirty="0" smtClean="0"/>
              <a:t> for ROS 2 applications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work enables </a:t>
            </a:r>
            <a:r>
              <a:rPr lang="en-US" sz="2000" b="1" dirty="0" smtClean="0"/>
              <a:t>ROS users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800" b="1" dirty="0" smtClean="0"/>
              <a:t>Explore the design space </a:t>
            </a:r>
            <a:r>
              <a:rPr lang="en-US" sz="1800" dirty="0" smtClean="0"/>
              <a:t>cheaply and early</a:t>
            </a:r>
          </a:p>
          <a:p>
            <a:pPr lvl="1"/>
            <a:r>
              <a:rPr lang="en-US" sz="1800" dirty="0" smtClean="0"/>
              <a:t>Provide </a:t>
            </a:r>
            <a:r>
              <a:rPr lang="en-US" sz="1800" b="1" dirty="0" smtClean="0"/>
              <a:t>safety guarantees </a:t>
            </a:r>
            <a:r>
              <a:rPr lang="en-US" sz="1800" dirty="0" smtClean="0"/>
              <a:t>for their applications</a:t>
            </a:r>
          </a:p>
          <a:p>
            <a:pPr lvl="1"/>
            <a:endParaRPr lang="en-US" sz="400" dirty="0"/>
          </a:p>
          <a:p>
            <a:pPr marL="0" indent="0">
              <a:buNone/>
            </a:pPr>
            <a:r>
              <a:rPr lang="en-US" sz="2000" dirty="0" smtClean="0"/>
              <a:t>This work provides </a:t>
            </a:r>
            <a:r>
              <a:rPr lang="en-US" sz="2000" b="1" dirty="0" smtClean="0"/>
              <a:t>real-time </a:t>
            </a:r>
            <a:r>
              <a:rPr lang="en-US" sz="2000" b="1" dirty="0"/>
              <a:t>r</a:t>
            </a:r>
            <a:r>
              <a:rPr lang="en-US" sz="2000" b="1" dirty="0" smtClean="0"/>
              <a:t>esearchers </a:t>
            </a:r>
            <a:r>
              <a:rPr lang="en-US" sz="2000" dirty="0" smtClean="0"/>
              <a:t>with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b="1" dirty="0" smtClean="0"/>
              <a:t>task model </a:t>
            </a:r>
            <a:r>
              <a:rPr lang="en-US" sz="1800" dirty="0" smtClean="0"/>
              <a:t>that </a:t>
            </a:r>
            <a:r>
              <a:rPr lang="en-US" sz="1800" b="1" dirty="0" smtClean="0"/>
              <a:t>reflects the leading robotics framework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Rechteck 1"/>
          <p:cNvSpPr/>
          <p:nvPr/>
        </p:nvSpPr>
        <p:spPr>
          <a:xfrm>
            <a:off x="693020" y="4653814"/>
            <a:ext cx="10058400" cy="914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solidFill>
                  <a:srgbClr val="000000"/>
                </a:solidFill>
                <a:latin typeface="Bosch Office Sans"/>
              </a:rPr>
              <a:t>Source code available at </a:t>
            </a:r>
            <a:r>
              <a:rPr lang="en-US" sz="1600" i="1" kern="0" dirty="0" smtClean="0">
                <a:solidFill>
                  <a:srgbClr val="0070C0"/>
                </a:solidFill>
                <a:latin typeface="Bosch Office Sans"/>
              </a:rPr>
              <a:t>https</a:t>
            </a:r>
            <a:r>
              <a:rPr lang="en-US" sz="1600" i="1" kern="0" dirty="0">
                <a:solidFill>
                  <a:srgbClr val="0070C0"/>
                </a:solidFill>
                <a:latin typeface="Bosch Office Sans"/>
              </a:rPr>
              <a:t>://github.com/boschresearch/ros2_response_time_analysis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sch Office Sans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43704" y="4635557"/>
            <a:ext cx="968375" cy="950913"/>
            <a:chOff x="259" y="2690"/>
            <a:chExt cx="610" cy="599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9" y="2690"/>
              <a:ext cx="610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2690"/>
              <a:ext cx="61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63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N</a:t>
            </a:r>
            <a:r>
              <a:rPr lang="en-US" dirty="0" smtClean="0"/>
              <a:t>eeds for Real-Time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258762" y="965200"/>
            <a:ext cx="10450800" cy="4499600"/>
          </a:xfrm>
        </p:spPr>
        <p:txBody>
          <a:bodyPr/>
          <a:lstStyle/>
          <a:p>
            <a:pPr marL="0" indent="0">
              <a:buNone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Support for automated timing </a:t>
            </a:r>
            <a:r>
              <a:rPr lang="en-US" sz="2000" b="1" dirty="0" smtClean="0"/>
              <a:t>validation</a:t>
            </a:r>
            <a:r>
              <a:rPr lang="en-US" sz="2000" dirty="0" smtClean="0"/>
              <a:t> </a:t>
            </a:r>
          </a:p>
          <a:p>
            <a:pPr marL="598481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Does this robot react in time?</a:t>
            </a:r>
          </a:p>
          <a:p>
            <a:pPr marL="255581" lvl="1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Support for model-based </a:t>
            </a:r>
            <a:r>
              <a:rPr lang="en-US" sz="2000" b="1" dirty="0" smtClean="0"/>
              <a:t>design-space exploration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Would </a:t>
            </a:r>
            <a:r>
              <a:rPr lang="en-US" sz="2000" dirty="0"/>
              <a:t>this </a:t>
            </a:r>
            <a:r>
              <a:rPr lang="en-US" sz="2000" dirty="0" smtClean="0"/>
              <a:t>robot react in </a:t>
            </a:r>
            <a:r>
              <a:rPr lang="en-US" sz="2000" dirty="0"/>
              <a:t>time if I used </a:t>
            </a:r>
            <a:r>
              <a:rPr lang="en-US" sz="2000" dirty="0" smtClean="0"/>
              <a:t>this </a:t>
            </a:r>
            <a:r>
              <a:rPr lang="en-US" sz="2000" dirty="0"/>
              <a:t>hardware</a:t>
            </a:r>
            <a:r>
              <a:rPr lang="en-US" sz="2000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Would this robot react in time if I implemented it that way</a:t>
            </a:r>
            <a:r>
              <a:rPr lang="en-US" sz="2000" dirty="0" smtClean="0"/>
              <a:t>?</a:t>
            </a:r>
          </a:p>
          <a:p>
            <a:pPr marL="691183" lvl="1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7" name="Textfeld 6"/>
          <p:cNvSpPr txBox="1"/>
          <p:nvPr/>
        </p:nvSpPr>
        <p:spPr>
          <a:xfrm>
            <a:off x="2284108" y="4360858"/>
            <a:ext cx="6400107" cy="790575"/>
          </a:xfrm>
          <a:prstGeom prst="rect">
            <a:avLst/>
          </a:prstGeom>
          <a:solidFill>
            <a:srgbClr val="E6DAEE"/>
          </a:solidFill>
          <a:ln w="38100">
            <a:solidFill>
              <a:srgbClr val="7030A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 need a response-time analysis</a:t>
            </a:r>
          </a:p>
        </p:txBody>
      </p:sp>
    </p:spTree>
    <p:extLst>
      <p:ext uri="{BB962C8B-B14F-4D97-AF65-F5344CB8AC3E}">
        <p14:creationId xmlns:p14="http://schemas.microsoft.com/office/powerpoint/2010/main" val="14861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2919738" y="2559768"/>
            <a:ext cx="1595875" cy="60267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16" name="Ellipse 15"/>
          <p:cNvSpPr/>
          <p:nvPr/>
        </p:nvSpPr>
        <p:spPr>
          <a:xfrm>
            <a:off x="8225309" y="3189380"/>
            <a:ext cx="1595875" cy="6035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17" name="Ellipse 16"/>
          <p:cNvSpPr/>
          <p:nvPr/>
        </p:nvSpPr>
        <p:spPr>
          <a:xfrm>
            <a:off x="8267254" y="2092409"/>
            <a:ext cx="1595875" cy="60267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19" name="Rechteck 18"/>
          <p:cNvSpPr/>
          <p:nvPr/>
        </p:nvSpPr>
        <p:spPr>
          <a:xfrm>
            <a:off x="1278125" y="2997471"/>
            <a:ext cx="724717" cy="2895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timer</a:t>
            </a:r>
          </a:p>
        </p:txBody>
      </p:sp>
      <p:cxnSp>
        <p:nvCxnSpPr>
          <p:cNvPr id="8" name="Gerade Verbindung mit Pfeil 7"/>
          <p:cNvCxnSpPr>
            <a:stCxn id="105" idx="3"/>
            <a:endCxn id="5" idx="2"/>
          </p:cNvCxnSpPr>
          <p:nvPr/>
        </p:nvCxnSpPr>
        <p:spPr>
          <a:xfrm>
            <a:off x="1839237" y="2861105"/>
            <a:ext cx="1080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5" idx="6"/>
            <a:endCxn id="17" idx="2"/>
          </p:cNvCxnSpPr>
          <p:nvPr/>
        </p:nvCxnSpPr>
        <p:spPr>
          <a:xfrm flipV="1">
            <a:off x="4515613" y="2393746"/>
            <a:ext cx="3751641" cy="46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6"/>
            <a:endCxn id="16" idx="2"/>
          </p:cNvCxnSpPr>
          <p:nvPr/>
        </p:nvCxnSpPr>
        <p:spPr>
          <a:xfrm>
            <a:off x="4515613" y="2861105"/>
            <a:ext cx="3709696" cy="630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067400" y="2590122"/>
            <a:ext cx="771787" cy="2709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22" name="Textfeld 21"/>
          <p:cNvSpPr txBox="1"/>
          <p:nvPr/>
        </p:nvSpPr>
        <p:spPr>
          <a:xfrm rot="21177054">
            <a:off x="6846944" y="2244941"/>
            <a:ext cx="805343" cy="319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35" name="Textfeld 34"/>
          <p:cNvSpPr txBox="1"/>
          <p:nvPr/>
        </p:nvSpPr>
        <p:spPr>
          <a:xfrm rot="602248">
            <a:off x="7041663" y="3074018"/>
            <a:ext cx="805343" cy="319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67" name="Ellipse 66"/>
          <p:cNvSpPr/>
          <p:nvPr/>
        </p:nvSpPr>
        <p:spPr>
          <a:xfrm>
            <a:off x="5739249" y="1686400"/>
            <a:ext cx="1595875" cy="60267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cxnSp>
        <p:nvCxnSpPr>
          <p:cNvPr id="57" name="Gerade Verbindung mit Pfeil 56"/>
          <p:cNvCxnSpPr>
            <a:stCxn id="5" idx="7"/>
          </p:cNvCxnSpPr>
          <p:nvPr/>
        </p:nvCxnSpPr>
        <p:spPr>
          <a:xfrm flipV="1">
            <a:off x="4281903" y="1983777"/>
            <a:ext cx="1457346" cy="664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 rot="20086001">
            <a:off x="4594959" y="2017788"/>
            <a:ext cx="771787" cy="2709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pic>
        <p:nvPicPr>
          <p:cNvPr id="105" name="Grafik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6" y="2663729"/>
            <a:ext cx="394751" cy="394751"/>
          </a:xfrm>
          <a:prstGeom prst="rect">
            <a:avLst/>
          </a:prstGeom>
        </p:spPr>
      </p:pic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256032" y="649224"/>
            <a:ext cx="10450800" cy="388800"/>
          </a:xfrm>
        </p:spPr>
        <p:txBody>
          <a:bodyPr/>
          <a:lstStyle/>
          <a:p>
            <a:r>
              <a:rPr lang="en-US" dirty="0" smtClean="0"/>
              <a:t>ROS Systems are distributed networks of callbacks</a:t>
            </a:r>
            <a:endParaRPr lang="en-US" dirty="0"/>
          </a:p>
        </p:txBody>
      </p:sp>
      <p:sp>
        <p:nvSpPr>
          <p:cNvPr id="32" name="Textplatzhalter 2"/>
          <p:cNvSpPr txBox="1">
            <a:spLocks/>
          </p:cNvSpPr>
          <p:nvPr/>
        </p:nvSpPr>
        <p:spPr>
          <a:xfrm>
            <a:off x="256032" y="256032"/>
            <a:ext cx="104508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33" rtl="0" eaLnBrk="1" latinLnBrk="0" hangingPunct="1">
              <a:lnSpc>
                <a:spcPct val="89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983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562" indent="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The Quest for a ROS 2 Response-Time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669383" y="2271451"/>
            <a:ext cx="1595875" cy="6026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16" name="Ellipse 15"/>
          <p:cNvSpPr/>
          <p:nvPr/>
        </p:nvSpPr>
        <p:spPr>
          <a:xfrm>
            <a:off x="8974954" y="2901063"/>
            <a:ext cx="1595875" cy="60350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17" name="Ellipse 16"/>
          <p:cNvSpPr/>
          <p:nvPr/>
        </p:nvSpPr>
        <p:spPr>
          <a:xfrm>
            <a:off x="9016899" y="1804092"/>
            <a:ext cx="1595875" cy="6026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sp>
        <p:nvSpPr>
          <p:cNvPr id="19" name="Rechteck 18"/>
          <p:cNvSpPr/>
          <p:nvPr/>
        </p:nvSpPr>
        <p:spPr>
          <a:xfrm>
            <a:off x="2027770" y="2709154"/>
            <a:ext cx="724717" cy="2895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timer</a:t>
            </a:r>
          </a:p>
        </p:txBody>
      </p:sp>
      <p:cxnSp>
        <p:nvCxnSpPr>
          <p:cNvPr id="8" name="Gerade Verbindung mit Pfeil 7"/>
          <p:cNvCxnSpPr>
            <a:stCxn id="105" idx="3"/>
            <a:endCxn id="5" idx="2"/>
          </p:cNvCxnSpPr>
          <p:nvPr/>
        </p:nvCxnSpPr>
        <p:spPr>
          <a:xfrm>
            <a:off x="2588882" y="2572788"/>
            <a:ext cx="1080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5" idx="6"/>
            <a:endCxn id="17" idx="2"/>
          </p:cNvCxnSpPr>
          <p:nvPr/>
        </p:nvCxnSpPr>
        <p:spPr>
          <a:xfrm flipV="1">
            <a:off x="5265258" y="2105429"/>
            <a:ext cx="3751641" cy="46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6"/>
            <a:endCxn id="16" idx="2"/>
          </p:cNvCxnSpPr>
          <p:nvPr/>
        </p:nvCxnSpPr>
        <p:spPr>
          <a:xfrm>
            <a:off x="5265258" y="2572788"/>
            <a:ext cx="3709696" cy="630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817045" y="2301805"/>
            <a:ext cx="771787" cy="2709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22" name="Textfeld 21"/>
          <p:cNvSpPr txBox="1"/>
          <p:nvPr/>
        </p:nvSpPr>
        <p:spPr>
          <a:xfrm rot="21177054">
            <a:off x="7596589" y="1956624"/>
            <a:ext cx="805343" cy="319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35" name="Textfeld 34"/>
          <p:cNvSpPr txBox="1"/>
          <p:nvPr/>
        </p:nvSpPr>
        <p:spPr>
          <a:xfrm rot="602248">
            <a:off x="7791308" y="2785701"/>
            <a:ext cx="805343" cy="319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67" name="Ellipse 66"/>
          <p:cNvSpPr/>
          <p:nvPr/>
        </p:nvSpPr>
        <p:spPr>
          <a:xfrm>
            <a:off x="6488894" y="1398083"/>
            <a:ext cx="1595875" cy="6026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</a:t>
            </a:r>
          </a:p>
        </p:txBody>
      </p:sp>
      <p:cxnSp>
        <p:nvCxnSpPr>
          <p:cNvPr id="57" name="Gerade Verbindung mit Pfeil 56"/>
          <p:cNvCxnSpPr>
            <a:stCxn id="5" idx="7"/>
          </p:cNvCxnSpPr>
          <p:nvPr/>
        </p:nvCxnSpPr>
        <p:spPr>
          <a:xfrm flipV="1">
            <a:off x="5031548" y="1695460"/>
            <a:ext cx="1457346" cy="664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 rot="20086001">
            <a:off x="5344604" y="1729471"/>
            <a:ext cx="771787" cy="2709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grpSp>
        <p:nvGrpSpPr>
          <p:cNvPr id="128" name="Gruppieren 127"/>
          <p:cNvGrpSpPr/>
          <p:nvPr/>
        </p:nvGrpSpPr>
        <p:grpSpPr>
          <a:xfrm>
            <a:off x="3219450" y="3922488"/>
            <a:ext cx="5436282" cy="1256428"/>
            <a:chOff x="2092325" y="3982720"/>
            <a:chExt cx="5436282" cy="1256428"/>
          </a:xfrm>
        </p:grpSpPr>
        <p:cxnSp>
          <p:nvCxnSpPr>
            <p:cNvPr id="88" name="Gerade Verbindung mit Pfeil 87"/>
            <p:cNvCxnSpPr/>
            <p:nvPr/>
          </p:nvCxnSpPr>
          <p:spPr>
            <a:xfrm flipV="1">
              <a:off x="3332480" y="5239148"/>
              <a:ext cx="41961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3332480" y="4291967"/>
              <a:ext cx="1614254" cy="3710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4946734" y="4780586"/>
              <a:ext cx="731520" cy="340993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5678253" y="4291967"/>
              <a:ext cx="822960" cy="3710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feld 95"/>
            <p:cNvSpPr txBox="1"/>
            <p:nvPr/>
          </p:nvSpPr>
          <p:spPr>
            <a:xfrm>
              <a:off x="6506375" y="4780586"/>
              <a:ext cx="731520" cy="340993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0" tIns="0" rIns="0" bIns="0" rtlCol="0" anchor="ctr" anchorCtr="0">
              <a:noAutofit/>
            </a:bodyPr>
            <a:lstStyle/>
            <a:p>
              <a:pPr marR="0" algn="ctr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7" name="Gerade Verbindung mit Pfeil 86"/>
            <p:cNvCxnSpPr/>
            <p:nvPr/>
          </p:nvCxnSpPr>
          <p:spPr>
            <a:xfrm flipV="1">
              <a:off x="3332480" y="3982720"/>
              <a:ext cx="0" cy="1256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092325" y="4303875"/>
              <a:ext cx="1216922" cy="3472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Thread 1</a:t>
              </a: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092325" y="4780586"/>
              <a:ext cx="1196603" cy="4383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Thread 2</a:t>
              </a:r>
            </a:p>
          </p:txBody>
        </p:sp>
      </p:grpSp>
      <p:sp>
        <p:nvSpPr>
          <p:cNvPr id="103" name="Textfeld 102"/>
          <p:cNvSpPr txBox="1"/>
          <p:nvPr/>
        </p:nvSpPr>
        <p:spPr>
          <a:xfrm>
            <a:off x="166882" y="2301805"/>
            <a:ext cx="1644729" cy="7276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ROS-Level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Scheduling</a:t>
            </a:r>
          </a:p>
        </p:txBody>
      </p:sp>
      <p:pic>
        <p:nvPicPr>
          <p:cNvPr id="105" name="Grafik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31" y="2375412"/>
            <a:ext cx="394751" cy="394751"/>
          </a:xfrm>
          <a:prstGeom prst="rect">
            <a:avLst/>
          </a:prstGeom>
        </p:spPr>
      </p:pic>
      <p:sp>
        <p:nvSpPr>
          <p:cNvPr id="108" name="Textfeld 107"/>
          <p:cNvSpPr txBox="1"/>
          <p:nvPr/>
        </p:nvSpPr>
        <p:spPr>
          <a:xfrm>
            <a:off x="182223" y="4333731"/>
            <a:ext cx="1644729" cy="7276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kern="0" noProof="0" dirty="0" smtClean="0">
                <a:solidFill>
                  <a:srgbClr val="000000"/>
                </a:solidFill>
              </a:rPr>
              <a:t>Linux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-Level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Scheduling</a:t>
            </a: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256032" y="649224"/>
            <a:ext cx="10450800" cy="388800"/>
          </a:xfrm>
        </p:spPr>
        <p:txBody>
          <a:bodyPr/>
          <a:lstStyle/>
          <a:p>
            <a:r>
              <a:rPr lang="en-US" dirty="0" smtClean="0"/>
              <a:t>Callbacks are assigned to </a:t>
            </a:r>
            <a:r>
              <a:rPr lang="en-US" i="1" dirty="0" smtClean="0"/>
              <a:t>executor threads</a:t>
            </a:r>
            <a:endParaRPr lang="en-US" i="1" dirty="0"/>
          </a:p>
        </p:txBody>
      </p:sp>
      <p:sp>
        <p:nvSpPr>
          <p:cNvPr id="32" name="Textplatzhalter 2"/>
          <p:cNvSpPr txBox="1">
            <a:spLocks/>
          </p:cNvSpPr>
          <p:nvPr/>
        </p:nvSpPr>
        <p:spPr>
          <a:xfrm>
            <a:off x="256032" y="256032"/>
            <a:ext cx="104508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33" rtl="0" eaLnBrk="1" latinLnBrk="0" hangingPunct="1">
              <a:lnSpc>
                <a:spcPct val="89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983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562" indent="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The Quest for a ROS 2 Response-Time Analysis</a:t>
            </a:r>
          </a:p>
        </p:txBody>
      </p:sp>
    </p:spTree>
    <p:extLst>
      <p:ext uri="{BB962C8B-B14F-4D97-AF65-F5344CB8AC3E}">
        <p14:creationId xmlns:p14="http://schemas.microsoft.com/office/powerpoint/2010/main" val="2976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The Quest for a ROS 2 Response-Time Analysis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669383" y="2362059"/>
            <a:ext cx="1595875" cy="6026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 1</a:t>
            </a:r>
          </a:p>
        </p:txBody>
      </p:sp>
      <p:sp>
        <p:nvSpPr>
          <p:cNvPr id="16" name="Ellipse 15"/>
          <p:cNvSpPr/>
          <p:nvPr/>
        </p:nvSpPr>
        <p:spPr>
          <a:xfrm>
            <a:off x="8974954" y="2991671"/>
            <a:ext cx="1595875" cy="60350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 4</a:t>
            </a:r>
          </a:p>
        </p:txBody>
      </p:sp>
      <p:sp>
        <p:nvSpPr>
          <p:cNvPr id="17" name="Ellipse 16"/>
          <p:cNvSpPr/>
          <p:nvPr/>
        </p:nvSpPr>
        <p:spPr>
          <a:xfrm>
            <a:off x="9016899" y="1894700"/>
            <a:ext cx="1595875" cy="6026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 3</a:t>
            </a:r>
          </a:p>
        </p:txBody>
      </p:sp>
      <p:sp>
        <p:nvSpPr>
          <p:cNvPr id="19" name="Rechteck 18"/>
          <p:cNvSpPr/>
          <p:nvPr/>
        </p:nvSpPr>
        <p:spPr>
          <a:xfrm>
            <a:off x="2027770" y="2799762"/>
            <a:ext cx="724717" cy="2895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timer</a:t>
            </a:r>
          </a:p>
        </p:txBody>
      </p:sp>
      <p:cxnSp>
        <p:nvCxnSpPr>
          <p:cNvPr id="8" name="Gerade Verbindung mit Pfeil 7"/>
          <p:cNvCxnSpPr>
            <a:stCxn id="105" idx="3"/>
            <a:endCxn id="5" idx="2"/>
          </p:cNvCxnSpPr>
          <p:nvPr/>
        </p:nvCxnSpPr>
        <p:spPr>
          <a:xfrm>
            <a:off x="2588882" y="2663396"/>
            <a:ext cx="1080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5" idx="6"/>
            <a:endCxn id="17" idx="2"/>
          </p:cNvCxnSpPr>
          <p:nvPr/>
        </p:nvCxnSpPr>
        <p:spPr>
          <a:xfrm flipV="1">
            <a:off x="5265258" y="2196037"/>
            <a:ext cx="3751641" cy="46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6"/>
            <a:endCxn id="16" idx="2"/>
          </p:cNvCxnSpPr>
          <p:nvPr/>
        </p:nvCxnSpPr>
        <p:spPr>
          <a:xfrm>
            <a:off x="5265258" y="2663396"/>
            <a:ext cx="3709696" cy="63002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817045" y="2392413"/>
            <a:ext cx="771787" cy="2709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22" name="Textfeld 21"/>
          <p:cNvSpPr txBox="1"/>
          <p:nvPr/>
        </p:nvSpPr>
        <p:spPr>
          <a:xfrm rot="21177054">
            <a:off x="7596589" y="2047232"/>
            <a:ext cx="805343" cy="319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35" name="Textfeld 34"/>
          <p:cNvSpPr txBox="1"/>
          <p:nvPr/>
        </p:nvSpPr>
        <p:spPr>
          <a:xfrm rot="602248">
            <a:off x="7791308" y="2876309"/>
            <a:ext cx="805343" cy="319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67" name="Ellipse 66"/>
          <p:cNvSpPr/>
          <p:nvPr/>
        </p:nvSpPr>
        <p:spPr>
          <a:xfrm>
            <a:off x="6488894" y="1488691"/>
            <a:ext cx="1595875" cy="60267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Callback 2</a:t>
            </a:r>
          </a:p>
        </p:txBody>
      </p:sp>
      <p:cxnSp>
        <p:nvCxnSpPr>
          <p:cNvPr id="57" name="Gerade Verbindung mit Pfeil 56"/>
          <p:cNvCxnSpPr>
            <a:stCxn id="5" idx="7"/>
          </p:cNvCxnSpPr>
          <p:nvPr/>
        </p:nvCxnSpPr>
        <p:spPr>
          <a:xfrm flipV="1">
            <a:off x="5031548" y="1786068"/>
            <a:ext cx="1457346" cy="66425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 rot="20086001">
            <a:off x="5344604" y="1820079"/>
            <a:ext cx="771787" cy="2709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triggers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150347" y="2430977"/>
            <a:ext cx="1644729" cy="7276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ROS-Level</a:t>
            </a:r>
          </a:p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Scheduling</a:t>
            </a:r>
          </a:p>
        </p:txBody>
      </p:sp>
      <p:pic>
        <p:nvPicPr>
          <p:cNvPr id="105" name="Grafik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31" y="2466020"/>
            <a:ext cx="394751" cy="39475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66358" y="3707085"/>
            <a:ext cx="6036909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kern="0" dirty="0" smtClean="0">
                <a:solidFill>
                  <a:srgbClr val="000000"/>
                </a:solidFill>
              </a:rPr>
              <a:t>Is callback 2 or callback 4 executed first?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307771" y="4446373"/>
            <a:ext cx="6310554" cy="909551"/>
          </a:xfrm>
          <a:prstGeom prst="rect">
            <a:avLst/>
          </a:prstGeom>
          <a:solidFill>
            <a:srgbClr val="FFE1E1"/>
          </a:solidFill>
          <a:ln w="34925">
            <a:solidFill>
              <a:srgbClr val="C0000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0">
                <a:solidFill>
                  <a:srgbClr val="000000"/>
                </a:solidFill>
              </a:defRPr>
            </a:lvl1pPr>
          </a:lstStyle>
          <a:p>
            <a:r>
              <a:rPr lang="en-US" sz="2400" dirty="0" smtClean="0"/>
              <a:t>The ROS documentation </a:t>
            </a:r>
            <a:r>
              <a:rPr lang="en-US" sz="2400" b="1" dirty="0" smtClean="0"/>
              <a:t>does not specify the execution order</a:t>
            </a:r>
            <a:r>
              <a:rPr lang="en-US" sz="2400" dirty="0" smtClean="0"/>
              <a:t> of callbacks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5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source code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The Quest for a ROS 2 Response-Time Analysis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357036" y="2451571"/>
            <a:ext cx="3880022" cy="6483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Question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Which layer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determines the callback </a:t>
            </a:r>
            <a:r>
              <a:rPr lang="en-US" kern="0" dirty="0" smtClean="0">
                <a:solidFill>
                  <a:srgbClr val="000000"/>
                </a:solidFill>
              </a:rPr>
              <a:t>e</a:t>
            </a:r>
            <a:r>
              <a:rPr lang="en-US" kern="0" baseline="0" dirty="0" smtClean="0">
                <a:solidFill>
                  <a:srgbClr val="000000"/>
                </a:solidFill>
              </a:rPr>
              <a:t>xecution</a:t>
            </a:r>
            <a:r>
              <a:rPr lang="en-US" kern="0" dirty="0" smtClean="0">
                <a:solidFill>
                  <a:srgbClr val="000000"/>
                </a:solidFill>
              </a:rPr>
              <a:t> order?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542" y="1737441"/>
            <a:ext cx="4680769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four layers of the ROS implementation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57036" y="3478045"/>
            <a:ext cx="2187342" cy="404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Answer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lang="en-US" kern="0" dirty="0" smtClean="0">
                <a:solidFill>
                  <a:srgbClr val="000000"/>
                </a:solidFill>
              </a:rPr>
              <a:t>A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them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887" t="136" b="1"/>
          <a:stretch/>
        </p:blipFill>
        <p:spPr>
          <a:xfrm>
            <a:off x="720542" y="2243420"/>
            <a:ext cx="4597162" cy="21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  <p:tag name="TITLEMASTERCOLORSETGROUPCLASSNAME" val="ColorSetGroup3"/>
  <p:tag name="SLIDEMASTERCOLORSETGROUPCLASSNAME" val="ColorSetGroup8"/>
  <p:tag name="SAX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ETGROUPCLASSNAME" val="ColorSetGroup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3"/>
  <p:tag name="COLORSETCLASSNAME" val="ColorSet2"/>
  <p:tag name="SAXCONVERTED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3"/>
  <p:tag name="COLORSETCLASSNAME" val="ColorSet2"/>
  <p:tag name="SAXCONVERTED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3"/>
  <p:tag name="COLORSETCLASSNAME" val="ColorSet2"/>
  <p:tag name="SAXCONVERTED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8"/>
  <p:tag name="COLORSETCLASSNAME" val="ColorSet2"/>
  <p:tag name="SAXCONVERTED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8"/>
</p:tagLst>
</file>

<file path=ppt/theme/theme1.xml><?xml version="1.0" encoding="utf-8"?>
<a:theme xmlns:a="http://schemas.openxmlformats.org/drawingml/2006/main" name="Bosch NG">
  <a:themeElements>
    <a:clrScheme name="Bosch Dark Grey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424C58"/>
      </a:accent1>
      <a:accent2>
        <a:srgbClr val="999FA6"/>
      </a:accent2>
      <a:accent3>
        <a:srgbClr val="D7D7DA"/>
      </a:accent3>
      <a:accent4>
        <a:srgbClr val="999FA6"/>
      </a:accent4>
      <a:accent5>
        <a:srgbClr val="D7D7DA"/>
      </a:accent5>
      <a:accent6>
        <a:srgbClr val="B2B3B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ptx" id="{6D85BA78-7D2F-4CC1-B852-648408ADA362}" vid="{9DE09E84-564A-4D2B-9055-A5F85BDDC2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ch Dark Blu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08427E"/>
    </a:accent1>
    <a:accent2>
      <a:srgbClr val="6D9ABC"/>
    </a:accent2>
    <a:accent3>
      <a:srgbClr val="B2B3B5"/>
    </a:accent3>
    <a:accent4>
      <a:srgbClr val="424C58"/>
    </a:accent4>
    <a:accent5>
      <a:srgbClr val="3F136C"/>
    </a:accent5>
    <a:accent6>
      <a:srgbClr val="967CB1"/>
    </a:accent6>
    <a:hlink>
      <a:srgbClr val="738CB4"/>
    </a:hlink>
    <a:folHlink>
      <a:srgbClr val="B0BBD0"/>
    </a:folHlink>
  </a:clrScheme>
</a:themeOverride>
</file>

<file path=ppt/theme/themeOverride2.xml><?xml version="1.0" encoding="utf-8"?>
<a:themeOverride xmlns:a="http://schemas.openxmlformats.org/drawingml/2006/main">
  <a:clrScheme name="Bosch Dark Blu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08427E"/>
    </a:accent1>
    <a:accent2>
      <a:srgbClr val="6D9ABC"/>
    </a:accent2>
    <a:accent3>
      <a:srgbClr val="B2B3B5"/>
    </a:accent3>
    <a:accent4>
      <a:srgbClr val="424C58"/>
    </a:accent4>
    <a:accent5>
      <a:srgbClr val="3F136C"/>
    </a:accent5>
    <a:accent6>
      <a:srgbClr val="967CB1"/>
    </a:accent6>
    <a:hlink>
      <a:srgbClr val="738CB4"/>
    </a:hlink>
    <a:folHlink>
      <a:srgbClr val="B0BBD0"/>
    </a:folHlink>
  </a:clrScheme>
</a:themeOverride>
</file>

<file path=ppt/theme/themeOverride3.xml><?xml version="1.0" encoding="utf-8"?>
<a:themeOverride xmlns:a="http://schemas.openxmlformats.org/drawingml/2006/main">
  <a:clrScheme name="Bosch Dark Grey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424C58"/>
    </a:accent1>
    <a:accent2>
      <a:srgbClr val="999FA6"/>
    </a:accent2>
    <a:accent3>
      <a:srgbClr val="D7D7DA"/>
    </a:accent3>
    <a:accent4>
      <a:srgbClr val="999FA6"/>
    </a:accent4>
    <a:accent5>
      <a:srgbClr val="D7D7DA"/>
    </a:accent5>
    <a:accent6>
      <a:srgbClr val="B2B3B5"/>
    </a:accent6>
    <a:hlink>
      <a:srgbClr val="738CB4"/>
    </a:hlink>
    <a:folHlink>
      <a:srgbClr val="B0BBD0"/>
    </a:folHlink>
  </a:clrScheme>
</a:themeOverride>
</file>

<file path=ppt/theme/themeOverride4.xml><?xml version="1.0" encoding="utf-8"?>
<a:themeOverride xmlns:a="http://schemas.openxmlformats.org/drawingml/2006/main">
  <a:clrScheme name="Bosch Dark Grey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424C58"/>
    </a:accent1>
    <a:accent2>
      <a:srgbClr val="999FA6"/>
    </a:accent2>
    <a:accent3>
      <a:srgbClr val="D7D7DA"/>
    </a:accent3>
    <a:accent4>
      <a:srgbClr val="999FA6"/>
    </a:accent4>
    <a:accent5>
      <a:srgbClr val="D7D7DA"/>
    </a:accent5>
    <a:accent6>
      <a:srgbClr val="B2B3B5"/>
    </a:accent6>
    <a:hlink>
      <a:srgbClr val="738CB4"/>
    </a:hlink>
    <a:folHlink>
      <a:srgbClr val="B0BBD0"/>
    </a:folHlink>
  </a:clrScheme>
</a:themeOverride>
</file>

<file path=ppt/theme/themeOverride5.xml><?xml version="1.0" encoding="utf-8"?>
<a:themeOverride xmlns:a="http://schemas.openxmlformats.org/drawingml/2006/main">
  <a:clrScheme name="Bosch Dark Grey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424C58"/>
    </a:accent1>
    <a:accent2>
      <a:srgbClr val="999FA6"/>
    </a:accent2>
    <a:accent3>
      <a:srgbClr val="D7D7DA"/>
    </a:accent3>
    <a:accent4>
      <a:srgbClr val="999FA6"/>
    </a:accent4>
    <a:accent5>
      <a:srgbClr val="D7D7DA"/>
    </a:accent5>
    <a:accent6>
      <a:srgbClr val="B2B3B5"/>
    </a:accent6>
    <a:hlink>
      <a:srgbClr val="738CB4"/>
    </a:hlink>
    <a:folHlink>
      <a:srgbClr val="B0BBD0"/>
    </a:folHlink>
  </a:clrScheme>
</a:themeOverride>
</file>

<file path=ppt/theme/themeOverride6.xml><?xml version="1.0" encoding="utf-8"?>
<a:themeOverride xmlns:a="http://schemas.openxmlformats.org/drawingml/2006/main">
  <a:clrScheme name="Bosch Dark Grey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424C58"/>
    </a:accent1>
    <a:accent2>
      <a:srgbClr val="999FA6"/>
    </a:accent2>
    <a:accent3>
      <a:srgbClr val="D7D7DA"/>
    </a:accent3>
    <a:accent4>
      <a:srgbClr val="999FA6"/>
    </a:accent4>
    <a:accent5>
      <a:srgbClr val="D7D7DA"/>
    </a:accent5>
    <a:accent6>
      <a:srgbClr val="B2B3B5"/>
    </a:accent6>
    <a:hlink>
      <a:srgbClr val="738CB4"/>
    </a:hlink>
    <a:folHlink>
      <a:srgbClr val="B0BBD0"/>
    </a:folHlink>
  </a:clrScheme>
</a:themeOverride>
</file>

<file path=ppt/theme/themeOverride7.xml><?xml version="1.0" encoding="utf-8"?>
<a:themeOverride xmlns:a="http://schemas.openxmlformats.org/drawingml/2006/main">
  <a:clrScheme name="Bosch Dark Grey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424C58"/>
    </a:accent1>
    <a:accent2>
      <a:srgbClr val="999FA6"/>
    </a:accent2>
    <a:accent3>
      <a:srgbClr val="D7D7DA"/>
    </a:accent3>
    <a:accent4>
      <a:srgbClr val="999FA6"/>
    </a:accent4>
    <a:accent5>
      <a:srgbClr val="D7D7DA"/>
    </a:accent5>
    <a:accent6>
      <a:srgbClr val="B2B3B5"/>
    </a:accent6>
    <a:hlink>
      <a:srgbClr val="738CB4"/>
    </a:hlink>
    <a:folHlink>
      <a:srgbClr val="B0BBD0"/>
    </a:folHlink>
  </a:clrScheme>
</a:themeOverride>
</file>

<file path=ppt/theme/themeOverride8.xml><?xml version="1.0" encoding="utf-8"?>
<a:themeOverride xmlns:a="http://schemas.openxmlformats.org/drawingml/2006/main">
  <a:clrScheme name="Bosch Dark Grey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424C58"/>
    </a:accent1>
    <a:accent2>
      <a:srgbClr val="999FA6"/>
    </a:accent2>
    <a:accent3>
      <a:srgbClr val="D7D7DA"/>
    </a:accent3>
    <a:accent4>
      <a:srgbClr val="999FA6"/>
    </a:accent4>
    <a:accent5>
      <a:srgbClr val="D7D7DA"/>
    </a:accent5>
    <a:accent6>
      <a:srgbClr val="B2B3B5"/>
    </a:accent6>
    <a:hlink>
      <a:srgbClr val="738CB4"/>
    </a:hlink>
    <a:folHlink>
      <a:srgbClr val="B0BBD0"/>
    </a:folHlink>
  </a:clrScheme>
</a:themeOverride>
</file>

<file path=ppt/theme/themeOverride9.xml><?xml version="1.0" encoding="utf-8"?>
<a:themeOverride xmlns:a="http://schemas.openxmlformats.org/drawingml/2006/main">
  <a:clrScheme name="Bosch Dark Grey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424C58"/>
    </a:accent1>
    <a:accent2>
      <a:srgbClr val="999FA6"/>
    </a:accent2>
    <a:accent3>
      <a:srgbClr val="D7D7DA"/>
    </a:accent3>
    <a:accent4>
      <a:srgbClr val="999FA6"/>
    </a:accent4>
    <a:accent5>
      <a:srgbClr val="D7D7DA"/>
    </a:accent5>
    <a:accent6>
      <a:srgbClr val="B2B3B5"/>
    </a:accent6>
    <a:hlink>
      <a:srgbClr val="738CB4"/>
    </a:hlink>
    <a:folHlink>
      <a:srgbClr val="B0BB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1464</Words>
  <Application>Microsoft Office PowerPoint</Application>
  <PresentationFormat>Benutzerdefiniert</PresentationFormat>
  <Paragraphs>520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0" baseType="lpstr">
      <vt:lpstr>Arial</vt:lpstr>
      <vt:lpstr>Bosch Office Sans</vt:lpstr>
      <vt:lpstr>Calibri</vt:lpstr>
      <vt:lpstr>Cambria Math</vt:lpstr>
      <vt:lpstr>Wingdings</vt:lpstr>
      <vt:lpstr>Wingdings 3</vt:lpstr>
      <vt:lpstr>Bosch NG</vt:lpstr>
      <vt:lpstr>Response-Time Analysis of ROS 2  Processing Chains under Reservation-based Scheduling</vt:lpstr>
      <vt:lpstr> </vt:lpstr>
      <vt:lpstr> </vt:lpstr>
      <vt:lpstr> </vt:lpstr>
      <vt:lpstr>PowerPoint-Präsentation</vt:lpstr>
      <vt:lpstr>ROS Systems are distributed networks of callbacks</vt:lpstr>
      <vt:lpstr>Callbacks are assigned to executor threads</vt:lpstr>
      <vt:lpstr>PowerPoint-Präsentation</vt:lpstr>
      <vt:lpstr>Looking at the source code</vt:lpstr>
      <vt:lpstr>Looking at the source code</vt:lpstr>
      <vt:lpstr>PowerPoint-Präsentation</vt:lpstr>
      <vt:lpstr>Make ROS 2 more predictable by</vt:lpstr>
      <vt:lpstr>Make ROS 2 more predictable by</vt:lpstr>
      <vt:lpstr>ROS Systems consist of callbacks, grouped into nodes</vt:lpstr>
      <vt:lpstr>Nodes communicate using topics (a pub/sub mechanism) …</vt:lpstr>
      <vt:lpstr>… and services (remote procedure calls)</vt:lpstr>
      <vt:lpstr>Nodes are assigned to executor threads</vt:lpstr>
      <vt:lpstr>The operating system’s view</vt:lpstr>
      <vt:lpstr>Who determines the execution order?</vt:lpstr>
      <vt:lpstr>Who determines the execution order?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Make ROS 2 more predictable by</vt:lpstr>
      <vt:lpstr>Compositional Performance Analysis (CPA)           Henia et. al., 2005</vt:lpstr>
      <vt:lpstr>The CPA approach fits ROS well</vt:lpstr>
      <vt:lpstr>Extending CPA for ROS</vt:lpstr>
      <vt:lpstr>A real-time model for ROS 2</vt:lpstr>
      <vt:lpstr>A per-callback response-time analysis for ROS</vt:lpstr>
      <vt:lpstr>Case Study: The move_base Navigation Stack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2019-07-15T09:01:57Z</dcterms:created>
  <dcterms:modified xsi:type="dcterms:W3CDTF">2019-07-15T09:03:53Z</dcterms:modified>
</cp:coreProperties>
</file>